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3" r:id="rId3"/>
    <p:sldMasterId id="2147483658" r:id="rId4"/>
  </p:sldMasterIdLst>
  <p:notesMasterIdLst>
    <p:notesMasterId r:id="rId6"/>
  </p:notesMasterIdLst>
  <p:handoutMasterIdLst>
    <p:handoutMasterId r:id="rId51"/>
  </p:handoutMasterIdLst>
  <p:sldIdLst>
    <p:sldId id="874" r:id="rId5"/>
    <p:sldId id="875" r:id="rId7"/>
    <p:sldId id="1165" r:id="rId8"/>
    <p:sldId id="1166" r:id="rId9"/>
    <p:sldId id="1000" r:id="rId10"/>
    <p:sldId id="1011" r:id="rId11"/>
    <p:sldId id="1099" r:id="rId12"/>
    <p:sldId id="1164" r:id="rId13"/>
    <p:sldId id="1001" r:id="rId14"/>
    <p:sldId id="1064" r:id="rId15"/>
    <p:sldId id="1065" r:id="rId16"/>
    <p:sldId id="1132" r:id="rId17"/>
    <p:sldId id="1066" r:id="rId18"/>
    <p:sldId id="1134" r:id="rId19"/>
    <p:sldId id="1169" r:id="rId20"/>
    <p:sldId id="1068" r:id="rId21"/>
    <p:sldId id="1002" r:id="rId22"/>
    <p:sldId id="1017" r:id="rId23"/>
    <p:sldId id="1018" r:id="rId24"/>
    <p:sldId id="1121" r:id="rId25"/>
    <p:sldId id="1135" r:id="rId26"/>
    <p:sldId id="1122" r:id="rId27"/>
    <p:sldId id="1015" r:id="rId28"/>
    <p:sldId id="1070" r:id="rId29"/>
    <p:sldId id="1136" r:id="rId30"/>
    <p:sldId id="1071" r:id="rId31"/>
    <p:sldId id="1078" r:id="rId32"/>
    <p:sldId id="1133" r:id="rId33"/>
    <p:sldId id="1125" r:id="rId34"/>
    <p:sldId id="980" r:id="rId35"/>
    <p:sldId id="1074" r:id="rId36"/>
    <p:sldId id="1126" r:id="rId37"/>
    <p:sldId id="1137" r:id="rId38"/>
    <p:sldId id="1079" r:id="rId39"/>
    <p:sldId id="1094" r:id="rId40"/>
    <p:sldId id="1095" r:id="rId41"/>
    <p:sldId id="1048" r:id="rId42"/>
    <p:sldId id="1028" r:id="rId43"/>
    <p:sldId id="1139" r:id="rId44"/>
    <p:sldId id="1096" r:id="rId45"/>
    <p:sldId id="1031" r:id="rId46"/>
    <p:sldId id="1039" r:id="rId47"/>
    <p:sldId id="1140" r:id="rId48"/>
    <p:sldId id="1050" r:id="rId49"/>
    <p:sldId id="284" r:id="rId50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6600"/>
    <a:srgbClr val="FF5050"/>
    <a:srgbClr val="FBF3C3"/>
    <a:srgbClr val="FF99FF"/>
    <a:srgbClr val="00FF99"/>
    <a:srgbClr val="E5D4CF"/>
    <a:srgbClr val="D1E8FF"/>
    <a:srgbClr val="FF9900"/>
    <a:srgbClr val="CDE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89237" autoAdjust="0"/>
  </p:normalViewPr>
  <p:slideViewPr>
    <p:cSldViewPr>
      <p:cViewPr>
        <p:scale>
          <a:sx n="100" d="100"/>
          <a:sy n="100" d="100"/>
        </p:scale>
        <p:origin x="-426" y="-774"/>
      </p:cViewPr>
      <p:guideLst>
        <p:guide orient="horz" pos="3129"/>
        <p:guide pos="3499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"/>
    </p:cViewPr>
  </p:sorterViewPr>
  <p:notesViewPr>
    <p:cSldViewPr>
      <p:cViewPr varScale="1">
        <p:scale>
          <a:sx n="48" d="100"/>
          <a:sy n="48" d="100"/>
        </p:scale>
        <p:origin x="-1661" y="-62"/>
      </p:cViewPr>
      <p:guideLst>
        <p:guide orient="horz" pos="2835"/>
        <p:guide pos="21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37D7310-3B16-49F6-9832-1A0DE5F7C511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15D369-335B-43D3-A823-1906451684F4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注：云图标可根据标题长度适度调整移动，以标题右上角，与标题上、右均等距离</a:t>
            </a:r>
            <a:r>
              <a:rPr lang="en-US" altLang="zh-CN" dirty="0" smtClean="0">
                <a:latin typeface="Arial" panose="020B0604020202020204" pitchFamily="34" charset="0"/>
              </a:rPr>
              <a:t>7</a:t>
            </a:r>
            <a:r>
              <a:rPr lang="zh-CN" altLang="en-US" smtClean="0">
                <a:latin typeface="Arial" panose="020B0604020202020204" pitchFamily="34" charset="0"/>
              </a:rPr>
              <a:t>个像素为标准。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B64C49-9204-4AA3-BDFF-D81A018B2C27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FF726942-38C7-497B-A7AE-6288032CD03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006D8178-CD26-4CCD-94A5-744D64373F70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FF726942-38C7-497B-A7AE-6288032CD03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5E02CDB4-3D56-4C03-8EDD-20F4B2B9A930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006D8178-CD26-4CCD-94A5-744D64373F70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006D8178-CD26-4CCD-94A5-744D64373F70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94F7036E-9DB1-4F2A-A03E-39151E040DCB}" type="slidenum"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7082648B-3FEB-4831-A020-C6E6BAF8D4BF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、扫描生成单据代替手工录单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、手持终端</a:t>
            </a:r>
            <a:r>
              <a:rPr lang="en-US" altLang="zh-CN" smtClean="0">
                <a:latin typeface="Arial" panose="020B0604020202020204" pitchFamily="34" charset="0"/>
              </a:rPr>
              <a:t>PDA</a:t>
            </a:r>
            <a:r>
              <a:rPr lang="zh-CN" altLang="en-US" smtClean="0">
                <a:latin typeface="Arial" panose="020B0604020202020204" pitchFamily="34" charset="0"/>
              </a:rPr>
              <a:t>业务模式实现移动办公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374A4038-4485-4C8C-B894-A8FEEB51E7E0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、扫描生成单据代替手工录单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、手持终端</a:t>
            </a:r>
            <a:r>
              <a:rPr lang="en-US" altLang="zh-CN" smtClean="0">
                <a:latin typeface="Arial" panose="020B0604020202020204" pitchFamily="34" charset="0"/>
              </a:rPr>
              <a:t>PDA</a:t>
            </a:r>
            <a:r>
              <a:rPr lang="zh-CN" altLang="en-US" smtClean="0">
                <a:latin typeface="Arial" panose="020B0604020202020204" pitchFamily="34" charset="0"/>
              </a:rPr>
              <a:t>业务模式实现移动办公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19653D4A-9935-4284-BA79-5EEE9CD6418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、扫描生成单据代替手工录单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、手持终端</a:t>
            </a:r>
            <a:r>
              <a:rPr lang="en-US" altLang="zh-CN" smtClean="0">
                <a:latin typeface="Arial" panose="020B0604020202020204" pitchFamily="34" charset="0"/>
              </a:rPr>
              <a:t>PDA</a:t>
            </a:r>
            <a:r>
              <a:rPr lang="zh-CN" altLang="en-US" smtClean="0">
                <a:latin typeface="Arial" panose="020B0604020202020204" pitchFamily="34" charset="0"/>
              </a:rPr>
              <a:t>业务模式实现移动办公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19653D4A-9935-4284-BA79-5EEE9CD6418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、扫描生成单据代替手工录单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、手持终端</a:t>
            </a:r>
            <a:r>
              <a:rPr lang="en-US" altLang="zh-CN" smtClean="0">
                <a:latin typeface="Arial" panose="020B0604020202020204" pitchFamily="34" charset="0"/>
              </a:rPr>
              <a:t>PDA</a:t>
            </a:r>
            <a:r>
              <a:rPr lang="zh-CN" altLang="en-US" smtClean="0">
                <a:latin typeface="Arial" panose="020B0604020202020204" pitchFamily="34" charset="0"/>
              </a:rPr>
              <a:t>业务模式实现移动办公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19653D4A-9935-4284-BA79-5EEE9CD6418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、扫描生成单据代替手工录单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、手持终端</a:t>
            </a:r>
            <a:r>
              <a:rPr lang="en-US" altLang="zh-CN" smtClean="0">
                <a:latin typeface="Arial" panose="020B0604020202020204" pitchFamily="34" charset="0"/>
              </a:rPr>
              <a:t>PDA</a:t>
            </a:r>
            <a:r>
              <a:rPr lang="zh-CN" altLang="en-US" smtClean="0">
                <a:latin typeface="Arial" panose="020B0604020202020204" pitchFamily="34" charset="0"/>
              </a:rPr>
              <a:t>业务模式实现移动办公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9178B0B0-94D0-4137-9F33-D4134D5B8FF3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01F874C8-94EB-4373-A3BA-4AEACCFED0FB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22"/>
            <a:ext cx="914400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1" descr="20120325大品牌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7163" y="411171"/>
            <a:ext cx="20256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14"/>
          <p:cNvGrpSpPr/>
          <p:nvPr userDrawn="1"/>
        </p:nvGrpSpPr>
        <p:grpSpPr bwMode="auto">
          <a:xfrm>
            <a:off x="-396875" y="2551115"/>
            <a:ext cx="7200900" cy="2592387"/>
            <a:chOff x="395536" y="2897458"/>
            <a:chExt cx="4549883" cy="2184448"/>
          </a:xfrm>
        </p:grpSpPr>
        <p:pic>
          <p:nvPicPr>
            <p:cNvPr id="7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059582"/>
            <a:ext cx="7772400" cy="85751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zh-CN" altLang="en-US" sz="4000" b="1" i="0" kern="1200" dirty="0">
                <a:solidFill>
                  <a:srgbClr val="00549A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17" y="2031690"/>
            <a:ext cx="396044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anose="05000000000000000000" pitchFamily="2" charset="2"/>
              <a:buNone/>
              <a:defRPr lang="zh-CN" altLang="en-US" sz="2200" kern="1200" dirty="0">
                <a:solidFill>
                  <a:schemeClr val="tx1"/>
                </a:solidFill>
                <a:latin typeface="黑体" panose="02010609060101010101" pitchFamily="2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316914" y="4870848"/>
            <a:ext cx="827087" cy="24622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1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fld id="{111D661A-BC06-4912-AD7D-B55134C6FF0E}" type="slidenum">
              <a:rPr lang="en-US" altLang="zh-CN" sz="1000" b="1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000" b="1" smtClean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741973"/>
            <a:ext cx="8334920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1" descr="20120325大品牌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11956"/>
            <a:ext cx="202565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/>
          <p:nvPr/>
        </p:nvSpPr>
        <p:spPr bwMode="auto">
          <a:xfrm>
            <a:off x="4594225" y="1205270"/>
            <a:ext cx="21736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  <a:endParaRPr lang="en-US" altLang="zh-CN" sz="4800" smtClean="0">
              <a:solidFill>
                <a:srgbClr val="404040"/>
              </a:solidFill>
              <a:latin typeface="Goudy Old Style" pitchFamily="18" charset="0"/>
              <a:ea typeface="Helvetica Neue UltraLight"/>
              <a:cs typeface="Helvetica Neue UltraLight"/>
              <a:sym typeface="Helvetica Neue UltraLight"/>
            </a:endParaRPr>
          </a:p>
        </p:txBody>
      </p:sp>
      <p:sp>
        <p:nvSpPr>
          <p:cNvPr id="5" name="Rectangle 5"/>
          <p:cNvSpPr/>
          <p:nvPr/>
        </p:nvSpPr>
        <p:spPr bwMode="auto">
          <a:xfrm>
            <a:off x="4122738" y="1958788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800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  <a:endParaRPr lang="en-US" altLang="zh-CN" sz="1800" smtClean="0">
              <a:solidFill>
                <a:srgbClr val="404040"/>
              </a:solidFill>
              <a:latin typeface="Arial Narrow" pitchFamily="34" charset="0"/>
              <a:sym typeface="Arial Narrow" pitchFamily="34" charset="0"/>
            </a:endParaRPr>
          </a:p>
        </p:txBody>
      </p:sp>
      <p:sp>
        <p:nvSpPr>
          <p:cNvPr id="6" name="Rectangle 6"/>
          <p:cNvSpPr/>
          <p:nvPr/>
        </p:nvSpPr>
        <p:spPr bwMode="auto">
          <a:xfrm>
            <a:off x="3563939" y="1044000"/>
            <a:ext cx="9233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感謝</a:t>
            </a:r>
            <a:endParaRPr lang="zh-CN" altLang="en-US" sz="3600" smtClean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7"/>
          <p:cNvSpPr/>
          <p:nvPr/>
        </p:nvSpPr>
        <p:spPr bwMode="auto">
          <a:xfrm>
            <a:off x="5270500" y="1866663"/>
            <a:ext cx="123110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/>
                <a:sym typeface="Microsoft YaHei Bold"/>
              </a:rPr>
              <a:t>谢谢</a:t>
            </a:r>
            <a:endParaRPr lang="zh-CN" altLang="en-US" sz="480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/>
              <a:sym typeface="Microsoft YaHei Bold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5476876" y="1105020"/>
            <a:ext cx="10259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ありがとう</a:t>
            </a:r>
            <a:endParaRPr lang="zh-CN" altLang="en-US" sz="1600" smtClean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Rectangle 9"/>
          <p:cNvSpPr/>
          <p:nvPr/>
        </p:nvSpPr>
        <p:spPr bwMode="auto">
          <a:xfrm>
            <a:off x="3563938" y="1643956"/>
            <a:ext cx="5578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" panose="020B0604020202020204" pitchFamily="34" charset="0"/>
                <a:ea typeface="Thonburi"/>
                <a:cs typeface="Thonburi"/>
                <a:sym typeface="Arial" panose="020B0604020202020204" pitchFamily="34" charset="0"/>
              </a:rPr>
              <a:t>ขอบคุณ</a:t>
            </a:r>
            <a:endParaRPr lang="en-US" altLang="zh-CN" smtClean="0">
              <a:solidFill>
                <a:srgbClr val="404040"/>
              </a:solidFill>
              <a:latin typeface="Arial" panose="020B0604020202020204" pitchFamily="34" charset="0"/>
              <a:ea typeface="Thonburi"/>
              <a:cs typeface="Thonburi"/>
              <a:sym typeface="Arial" panose="020B0604020202020204" pitchFamily="34" charset="0"/>
            </a:endParaRPr>
          </a:p>
        </p:txBody>
      </p:sp>
      <p:grpSp>
        <p:nvGrpSpPr>
          <p:cNvPr id="10" name="组合 29"/>
          <p:cNvGrpSpPr/>
          <p:nvPr userDrawn="1"/>
        </p:nvGrpSpPr>
        <p:grpSpPr bwMode="auto">
          <a:xfrm>
            <a:off x="-541338" y="2787254"/>
            <a:ext cx="7200901" cy="2593181"/>
            <a:chOff x="395536" y="2897458"/>
            <a:chExt cx="4549883" cy="2184448"/>
          </a:xfrm>
        </p:grpSpPr>
        <p:pic>
          <p:nvPicPr>
            <p:cNvPr id="11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87BE7-6523-4B67-89E8-CE5166C217C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316918" y="4870458"/>
            <a:ext cx="827087" cy="24622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1" dirty="0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fld id="{CDE34B12-231A-4133-8030-084DBFE9CE18}" type="slidenum">
              <a:rPr lang="en-US" altLang="zh-CN" sz="1000" b="1" dirty="0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000" b="1" smtClean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741973"/>
            <a:ext cx="8334920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"/>
            <a:ext cx="914400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1" descr="20120325大品牌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7163" y="411171"/>
            <a:ext cx="20256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/>
          <p:nvPr/>
        </p:nvSpPr>
        <p:spPr bwMode="auto">
          <a:xfrm>
            <a:off x="4594226" y="1205469"/>
            <a:ext cx="2173672" cy="73866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dirty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  <a:endParaRPr lang="en-US" altLang="zh-CN" sz="4800" dirty="0">
              <a:solidFill>
                <a:srgbClr val="404040"/>
              </a:solidFill>
              <a:latin typeface="Goudy Old Style" pitchFamily="18" charset="0"/>
              <a:ea typeface="Helvetica Neue UltraLight"/>
              <a:cs typeface="Helvetica Neue UltraLight"/>
              <a:sym typeface="Helvetica Neue UltraLight"/>
            </a:endParaRPr>
          </a:p>
        </p:txBody>
      </p:sp>
      <p:sp>
        <p:nvSpPr>
          <p:cNvPr id="5" name="Rectangle 5"/>
          <p:cNvSpPr/>
          <p:nvPr/>
        </p:nvSpPr>
        <p:spPr bwMode="auto">
          <a:xfrm>
            <a:off x="4122741" y="1958588"/>
            <a:ext cx="1021113" cy="27699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800" dirty="0" err="1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</a:t>
            </a:r>
            <a:r>
              <a:rPr lang="en-US" altLang="zh-CN" sz="1800" dirty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 </a:t>
            </a:r>
            <a:r>
              <a:rPr lang="en-US" altLang="zh-CN" sz="1800" dirty="0" err="1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kasih</a:t>
            </a:r>
            <a:endParaRPr lang="en-US" altLang="zh-CN" sz="1800" dirty="0">
              <a:solidFill>
                <a:srgbClr val="404040"/>
              </a:solidFill>
              <a:latin typeface="Arial Narrow" pitchFamily="34" charset="0"/>
              <a:sym typeface="Arial Narrow" pitchFamily="34" charset="0"/>
            </a:endParaRPr>
          </a:p>
        </p:txBody>
      </p:sp>
      <p:sp>
        <p:nvSpPr>
          <p:cNvPr id="6" name="Rectangle 6"/>
          <p:cNvSpPr/>
          <p:nvPr/>
        </p:nvSpPr>
        <p:spPr bwMode="auto">
          <a:xfrm>
            <a:off x="3563939" y="1044595"/>
            <a:ext cx="923330" cy="55399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>
                <a:solidFill>
                  <a:srgbClr val="40404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感謝</a:t>
            </a:r>
            <a:endParaRPr lang="zh-CN" altLang="en-US" sz="360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7"/>
          <p:cNvSpPr/>
          <p:nvPr/>
        </p:nvSpPr>
        <p:spPr bwMode="auto">
          <a:xfrm>
            <a:off x="5270501" y="1866662"/>
            <a:ext cx="1231106" cy="73866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/>
                <a:sym typeface="Microsoft YaHei Bold"/>
              </a:rPr>
              <a:t>谢谢</a:t>
            </a:r>
            <a:endParaRPr lang="zh-CN" altLang="en-US" sz="48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/>
              <a:sym typeface="Microsoft YaHei Bold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5476876" y="1104833"/>
            <a:ext cx="1025922" cy="24622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>
                <a:solidFill>
                  <a:srgbClr val="40404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ありがとう</a:t>
            </a:r>
            <a:endParaRPr lang="zh-CN" altLang="en-US" sz="160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Rectangle 9"/>
          <p:cNvSpPr/>
          <p:nvPr/>
        </p:nvSpPr>
        <p:spPr bwMode="auto">
          <a:xfrm>
            <a:off x="3563945" y="1643963"/>
            <a:ext cx="557845" cy="30777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altLang="zh-CN">
                <a:solidFill>
                  <a:srgbClr val="404040"/>
                </a:solidFill>
                <a:latin typeface="Arial" panose="020B0604020202020204" pitchFamily="34" charset="0"/>
                <a:ea typeface="Thonburi"/>
                <a:cs typeface="Thonburi"/>
                <a:sym typeface="Arial" panose="020B0604020202020204" pitchFamily="34" charset="0"/>
              </a:rPr>
              <a:t>ขอบคุณ</a:t>
            </a:r>
            <a:endParaRPr lang="en-US" altLang="zh-CN">
              <a:solidFill>
                <a:srgbClr val="404040"/>
              </a:solidFill>
              <a:latin typeface="Arial" panose="020B0604020202020204" pitchFamily="34" charset="0"/>
              <a:ea typeface="Thonburi"/>
              <a:cs typeface="Thonburi"/>
              <a:sym typeface="Arial" panose="020B0604020202020204" pitchFamily="34" charset="0"/>
            </a:endParaRPr>
          </a:p>
        </p:txBody>
      </p:sp>
      <p:grpSp>
        <p:nvGrpSpPr>
          <p:cNvPr id="10" name="组合 29"/>
          <p:cNvGrpSpPr/>
          <p:nvPr userDrawn="1"/>
        </p:nvGrpSpPr>
        <p:grpSpPr bwMode="auto">
          <a:xfrm>
            <a:off x="-541338" y="2787651"/>
            <a:ext cx="7200901" cy="2592388"/>
            <a:chOff x="395536" y="2897458"/>
            <a:chExt cx="4549883" cy="2184448"/>
          </a:xfrm>
        </p:grpSpPr>
        <p:pic>
          <p:nvPicPr>
            <p:cNvPr id="11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708B3-9E04-4C75-BA15-271F8058DC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6777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3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anose="05000000000000000000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anose="02010609060101010101" pitchFamily="2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grpSp>
        <p:nvGrpSpPr>
          <p:cNvPr id="11" name="组合 7"/>
          <p:cNvGrpSpPr/>
          <p:nvPr userDrawn="1"/>
        </p:nvGrpSpPr>
        <p:grpSpPr>
          <a:xfrm>
            <a:off x="144962" y="2571750"/>
            <a:ext cx="5849300" cy="2808312"/>
            <a:chOff x="395536" y="2897458"/>
            <a:chExt cx="4549883" cy="2184448"/>
          </a:xfrm>
        </p:grpSpPr>
        <p:pic>
          <p:nvPicPr>
            <p:cNvPr id="14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4" cstate="screen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37"/>
          <p:cNvSpPr/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charset="0"/>
              </a:rPr>
              <a:t>©</a:t>
            </a:r>
            <a:r>
              <a:rPr lang="en-US" altLang="zh-CN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charset="0"/>
              </a:rPr>
              <a:t>1993-2013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金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限公司</a:t>
            </a:r>
            <a:endParaRPr lang="zh-CN" altLang="en-US" sz="9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YaHei Bold" charset="0"/>
            </a:endParaRPr>
          </a:p>
        </p:txBody>
      </p:sp>
      <p:pic>
        <p:nvPicPr>
          <p:cNvPr id="17" name="图片 16" descr="20120325大品牌Logo.png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6723367" y="442770"/>
            <a:ext cx="2025099" cy="357330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 userDrawn="1"/>
        </p:nvSpPr>
        <p:spPr bwMode="auto">
          <a:xfrm>
            <a:off x="6732242" y="4804038"/>
            <a:ext cx="1622425" cy="36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4295" tIns="8890" rIns="74295" bIns="8890" anchor="ctr" anchorCtr="0"/>
          <a:lstStyle/>
          <a:p>
            <a:pPr algn="r">
              <a:lnSpc>
                <a:spcPts val="1400"/>
              </a:lnSpc>
            </a:pPr>
            <a:r>
              <a:rPr lang="zh-CN" altLang="en-US" sz="1000" dirty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④内</a:t>
            </a:r>
            <a:r>
              <a:rPr lang="zh-CN" altLang="en-US" sz="100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部公开 请勿外传</a:t>
            </a:r>
            <a:endParaRPr lang="zh-CN" altLang="zh-CN" sz="1000" dirty="0">
              <a:solidFill>
                <a:srgbClr val="262626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4704916" y="5362964"/>
          <a:ext cx="4450832" cy="1600321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金蝶蓝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M:60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天蓝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Y:75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橘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Y:100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灰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图片 3" descr="卷页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4"/>
            <a:ext cx="9144000" cy="520095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70000"/>
              <a:buFontTx/>
              <a:buBlip>
                <a:blip r:embed="rId3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第二级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第三级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第四级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1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5" name="图片 4" descr="0310金蝶品牌下属logo-00.png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583996" y="116050"/>
            <a:ext cx="1097755" cy="288000"/>
          </a:xfrm>
          <a:prstGeom prst="rect">
            <a:avLst/>
          </a:prstGeom>
        </p:spPr>
      </p:pic>
      <p:sp>
        <p:nvSpPr>
          <p:cNvPr id="7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570">
              <a:lnSpc>
                <a:spcPct val="120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配色参考方案：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0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建议同一页面内不超过四种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颜色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Char char="l"/>
            </a:pP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Char char="l"/>
            </a:pP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中文标准字体：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微软雅黑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中文可用字体：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方正兰亭准黑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宋体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楷体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仿宋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黑体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  <a:defRPr/>
            </a:pPr>
            <a:r>
              <a:rPr lang="en-US" altLang="zh-CN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遵守国家版权法规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不得</a:t>
            </a:r>
            <a:r>
              <a:rPr lang="en-US" alt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使用非授权字体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9" cstate="screen"/>
          <a:srcRect/>
          <a:stretch>
            <a:fillRect/>
          </a:stretch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kumimoji="1" lang="zh-CN" altLang="en-US" smtClean="0">
                <a:solidFill>
                  <a:srgbClr val="262626">
                    <a:tint val="75000"/>
                  </a:srgbClr>
                </a:solidFill>
              </a:rPr>
            </a:fld>
            <a:endParaRPr kumimoji="1"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570">
              <a:lnSpc>
                <a:spcPct val="120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配色参考方案：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0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建议同一页面内不超过四种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颜色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Char char="l"/>
            </a:pP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Char char="l"/>
            </a:pP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中文标准字体：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微软雅黑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中文可用字体：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方正兰亭准黑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宋体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楷体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仿宋</a:t>
            </a:r>
            <a:r>
              <a:rPr 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黑体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</a:pP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877570">
              <a:lnSpc>
                <a:spcPct val="125000"/>
              </a:lnSpc>
              <a:buClr>
                <a:srgbClr val="D8D8D8"/>
              </a:buClr>
              <a:buSzPct val="60000"/>
              <a:buFont typeface="Wingdings" panose="05000000000000000000" charset="0"/>
              <a:buNone/>
              <a:defRPr/>
            </a:pPr>
            <a:r>
              <a:rPr lang="en-US" altLang="zh-CN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遵守国家版权法规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不得</a:t>
            </a:r>
            <a:r>
              <a:rPr lang="en-US" altLang="en-US" sz="12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使用非授权字体</a:t>
            </a:r>
            <a:endPara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4704916" y="5362964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金蝶蓝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M:60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天蓝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Y:75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橘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Y:100</a:t>
                      </a:r>
                      <a:endParaRPr lang="en-US" altLang="zh-CN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辅助色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灰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6777" cy="514350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 bwMode="auto">
          <a:xfrm>
            <a:off x="4521567" y="1436546"/>
            <a:ext cx="21736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dirty="0">
                <a:solidFill>
                  <a:srgbClr val="262626">
                    <a:lumMod val="75000"/>
                    <a:lumOff val="25000"/>
                  </a:srgbClr>
                </a:solidFill>
                <a:latin typeface="Goudy Old Style" pitchFamily="18" charset="0"/>
                <a:ea typeface="宋体" panose="02010600030101010101" pitchFamily="2" charset="-122"/>
                <a:cs typeface="Helvetica Neue UltraLight" charset="0"/>
                <a:sym typeface="Helvetica Neue UltraLight" charset="0"/>
              </a:rPr>
              <a:t>Thanks</a:t>
            </a:r>
            <a:endParaRPr lang="en-US" altLang="zh-CN" sz="4800" dirty="0">
              <a:solidFill>
                <a:srgbClr val="262626">
                  <a:lumMod val="75000"/>
                  <a:lumOff val="25000"/>
                </a:srgbClr>
              </a:solidFill>
              <a:latin typeface="Goudy Old Style" pitchFamily="18" charset="0"/>
              <a:ea typeface="宋体" panose="02010600030101010101" pitchFamily="2" charset="-122"/>
              <a:cs typeface="Helvetica Neue UltraLight" charset="0"/>
              <a:sym typeface="Helvetica Neue UltraLight" charset="0"/>
            </a:endParaRPr>
          </a:p>
        </p:txBody>
      </p:sp>
      <p:sp>
        <p:nvSpPr>
          <p:cNvPr id="7" name="Rectangle 5"/>
          <p:cNvSpPr/>
          <p:nvPr/>
        </p:nvSpPr>
        <p:spPr bwMode="auto">
          <a:xfrm>
            <a:off x="4050690" y="2190146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800" dirty="0">
                <a:solidFill>
                  <a:srgbClr val="262626">
                    <a:lumMod val="75000"/>
                    <a:lumOff val="25000"/>
                  </a:srgbClr>
                </a:solidFill>
                <a:latin typeface="Arial Narrow" pitchFamily="34" charset="0"/>
                <a:ea typeface="宋体" panose="02010600030101010101" pitchFamily="2" charset="-122"/>
                <a:cs typeface="Arial Narrow" pitchFamily="34" charset="0"/>
                <a:sym typeface="Arial Narrow" pitchFamily="34" charset="0"/>
              </a:rPr>
              <a:t>terima kasih</a:t>
            </a:r>
            <a:endParaRPr lang="en-US" altLang="zh-CN" sz="1800" dirty="0">
              <a:solidFill>
                <a:srgbClr val="262626">
                  <a:lumMod val="75000"/>
                  <a:lumOff val="25000"/>
                </a:srgbClr>
              </a:solidFill>
              <a:latin typeface="Arial Narrow" pitchFamily="34" charset="0"/>
              <a:ea typeface="宋体" panose="02010600030101010101" pitchFamily="2" charset="-122"/>
              <a:cs typeface="Arial Narrow" pitchFamily="34" charset="0"/>
              <a:sym typeface="Arial Narrow" pitchFamily="34" charset="0"/>
            </a:endParaRPr>
          </a:p>
        </p:txBody>
      </p:sp>
      <p:sp>
        <p:nvSpPr>
          <p:cNvPr id="8" name="Rectangle 6"/>
          <p:cNvSpPr/>
          <p:nvPr/>
        </p:nvSpPr>
        <p:spPr bwMode="auto">
          <a:xfrm>
            <a:off x="3491880" y="1275607"/>
            <a:ext cx="9233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dirty="0">
                <a:solidFill>
                  <a:srgbClr val="262626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感謝</a:t>
            </a:r>
            <a:endParaRPr lang="zh-CN" altLang="en-US" sz="3600" dirty="0">
              <a:solidFill>
                <a:srgbClr val="262626">
                  <a:lumMod val="75000"/>
                  <a:lumOff val="2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Rectangle 7"/>
          <p:cNvSpPr/>
          <p:nvPr/>
        </p:nvSpPr>
        <p:spPr bwMode="auto">
          <a:xfrm>
            <a:off x="5199183" y="2097810"/>
            <a:ext cx="123110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charset="0"/>
                <a:sym typeface="Microsoft YaHei Bold" charset="0"/>
              </a:rPr>
              <a:t>谢谢</a:t>
            </a:r>
            <a:endParaRPr lang="zh-CN" altLang="en-US" sz="4800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charset="0"/>
              <a:sym typeface="Microsoft YaHei Bold" charset="0"/>
            </a:endParaRPr>
          </a:p>
        </p:txBody>
      </p:sp>
      <p:sp>
        <p:nvSpPr>
          <p:cNvPr id="10" name="Rectangle 8"/>
          <p:cNvSpPr/>
          <p:nvPr/>
        </p:nvSpPr>
        <p:spPr bwMode="auto">
          <a:xfrm>
            <a:off x="5404367" y="1336087"/>
            <a:ext cx="10259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dirty="0">
                <a:solidFill>
                  <a:srgbClr val="262626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ありがとう</a:t>
            </a:r>
            <a:endParaRPr lang="zh-CN" altLang="en-US" sz="1600" dirty="0">
              <a:solidFill>
                <a:srgbClr val="262626">
                  <a:lumMod val="75000"/>
                  <a:lumOff val="2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Rectangle 9"/>
          <p:cNvSpPr/>
          <p:nvPr/>
        </p:nvSpPr>
        <p:spPr bwMode="auto">
          <a:xfrm>
            <a:off x="3491889" y="1875391"/>
            <a:ext cx="8511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rgbClr val="262626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Thonburi" charset="0"/>
                <a:sym typeface="Arial" panose="020B0604020202020204" pitchFamily="34" charset="0"/>
              </a:rPr>
              <a:t>ขอบคุณ</a:t>
            </a:r>
            <a:endParaRPr lang="en-US" altLang="zh-CN" dirty="0">
              <a:solidFill>
                <a:srgbClr val="262626">
                  <a:lumMod val="75000"/>
                  <a:lumOff val="2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Thonburi" charset="0"/>
              <a:sym typeface="Arial" panose="020B0604020202020204" pitchFamily="34" charset="0"/>
            </a:endParaRPr>
          </a:p>
        </p:txBody>
      </p:sp>
      <p:grpSp>
        <p:nvGrpSpPr>
          <p:cNvPr id="16" name="组合 7"/>
          <p:cNvGrpSpPr/>
          <p:nvPr userDrawn="1"/>
        </p:nvGrpSpPr>
        <p:grpSpPr>
          <a:xfrm>
            <a:off x="144962" y="2571750"/>
            <a:ext cx="5849300" cy="2808312"/>
            <a:chOff x="395536" y="2897458"/>
            <a:chExt cx="4549883" cy="2184448"/>
          </a:xfrm>
        </p:grpSpPr>
        <p:pic>
          <p:nvPicPr>
            <p:cNvPr id="17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4" cstate="screen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37"/>
          <p:cNvSpPr/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charset="0"/>
              </a:rPr>
              <a:t>©</a:t>
            </a:r>
            <a:r>
              <a:rPr lang="en-US" altLang="zh-CN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charset="0"/>
              </a:rPr>
              <a:t>1993-2013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金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 Bold" charset="0"/>
              </a:rPr>
              <a:t>限公司</a:t>
            </a:r>
            <a:endParaRPr lang="zh-CN" altLang="en-US" sz="9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YaHei Bold" charset="0"/>
            </a:endParaRPr>
          </a:p>
        </p:txBody>
      </p:sp>
      <p:pic>
        <p:nvPicPr>
          <p:cNvPr id="23" name="图片 22" descr="20120325大品牌Logo.png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6723367" y="442770"/>
            <a:ext cx="2025099" cy="357330"/>
          </a:xfrm>
          <a:prstGeom prst="rect">
            <a:avLst/>
          </a:prstGeom>
        </p:spPr>
      </p:pic>
      <p:sp>
        <p:nvSpPr>
          <p:cNvPr id="20" name="Text Box 2"/>
          <p:cNvSpPr txBox="1">
            <a:spLocks noChangeArrowheads="1"/>
          </p:cNvSpPr>
          <p:nvPr userDrawn="1"/>
        </p:nvSpPr>
        <p:spPr bwMode="auto">
          <a:xfrm>
            <a:off x="6732242" y="4804038"/>
            <a:ext cx="1622425" cy="36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4295" tIns="8890" rIns="74295" bIns="8890" anchor="ctr" anchorCtr="0"/>
          <a:lstStyle/>
          <a:p>
            <a:pPr algn="r">
              <a:lnSpc>
                <a:spcPts val="1400"/>
              </a:lnSpc>
            </a:pPr>
            <a:r>
              <a:rPr lang="zh-CN" altLang="en-US" sz="1000" dirty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④内</a:t>
            </a:r>
            <a:r>
              <a:rPr lang="zh-CN" altLang="en-US" sz="100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部公开 请勿外传</a:t>
            </a:r>
            <a:endParaRPr lang="zh-CN" altLang="zh-CN" sz="1000" dirty="0">
              <a:solidFill>
                <a:srgbClr val="262626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22"/>
            <a:ext cx="9144000" cy="52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1" descr="20120325大品牌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11956"/>
            <a:ext cx="202565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14"/>
          <p:cNvGrpSpPr/>
          <p:nvPr userDrawn="1"/>
        </p:nvGrpSpPr>
        <p:grpSpPr bwMode="auto">
          <a:xfrm>
            <a:off x="-396875" y="2550319"/>
            <a:ext cx="7200900" cy="2593181"/>
            <a:chOff x="395536" y="2897458"/>
            <a:chExt cx="4549883" cy="2184448"/>
          </a:xfrm>
        </p:grpSpPr>
        <p:pic>
          <p:nvPicPr>
            <p:cNvPr id="7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059582"/>
            <a:ext cx="7772400" cy="85751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zh-CN" altLang="en-US" sz="4000" b="1" i="0" kern="1200" dirty="0">
                <a:solidFill>
                  <a:srgbClr val="00549A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01" y="2031690"/>
            <a:ext cx="396044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anose="05000000000000000000" pitchFamily="2" charset="2"/>
              <a:buNone/>
              <a:defRPr lang="zh-CN" altLang="en-US" sz="2200" kern="1200" dirty="0">
                <a:solidFill>
                  <a:schemeClr val="tx1"/>
                </a:solidFill>
                <a:latin typeface="黑体" panose="02010609060101010101" pitchFamily="2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卷页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350"/>
            <a:ext cx="9142413" cy="458788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图片 19" descr="0310金蝶品牌下属logo-00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963" y="87313"/>
            <a:ext cx="1508125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8" name="组合 20"/>
          <p:cNvGrpSpPr/>
          <p:nvPr/>
        </p:nvGrpSpPr>
        <p:grpSpPr bwMode="auto">
          <a:xfrm>
            <a:off x="6764338" y="4564063"/>
            <a:ext cx="1782762" cy="654050"/>
            <a:chOff x="6559883" y="4147099"/>
            <a:chExt cx="2316937" cy="1132002"/>
          </a:xfrm>
        </p:grpSpPr>
        <p:pic>
          <p:nvPicPr>
            <p:cNvPr id="1032" name="图片 21" descr="PPT C Lego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66005" y="4172857"/>
              <a:ext cx="1510815" cy="1106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图片 22" descr="PPT C-orange.pn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标题占位符 23"/>
          <p:cNvSpPr>
            <a:spLocks noGrp="1"/>
          </p:cNvSpPr>
          <p:nvPr>
            <p:ph type="title"/>
          </p:nvPr>
        </p:nvSpPr>
        <p:spPr bwMode="auto">
          <a:xfrm>
            <a:off x="395288" y="6350"/>
            <a:ext cx="6697662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30" name="文本占位符 24"/>
          <p:cNvSpPr>
            <a:spLocks noGrp="1"/>
          </p:cNvSpPr>
          <p:nvPr>
            <p:ph type="body" idx="1"/>
          </p:nvPr>
        </p:nvSpPr>
        <p:spPr bwMode="auto">
          <a:xfrm>
            <a:off x="395289" y="735013"/>
            <a:ext cx="8353425" cy="3859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6" name="页脚占位符 25"/>
          <p:cNvSpPr>
            <a:spLocks noGrp="1"/>
          </p:cNvSpPr>
          <p:nvPr>
            <p:ph type="ftr" sz="quarter" idx="3"/>
          </p:nvPr>
        </p:nvSpPr>
        <p:spPr>
          <a:xfrm>
            <a:off x="8316913" y="4805371"/>
            <a:ext cx="5762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P</a:t>
            </a:r>
            <a:fld id="{FDC9DD62-B98B-4D26-A7AB-6069C6980644}" type="slidenum">
              <a:rPr lang="en-US" altLang="zh-CN" dirty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28" y="757150"/>
            <a:ext cx="8408219" cy="383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第二级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第三级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第四级</a:t>
            </a:r>
            <a:endParaRPr kumimoji="1" lang="en-US" altLang="zh-CN" dirty="0" smtClean="0"/>
          </a:p>
          <a:p>
            <a:pPr lvl="4"/>
            <a:r>
              <a:rPr kumimoji="1" lang="zh-CN" altLang="en-US" dirty="0" smtClean="0"/>
              <a:t>第五级</a:t>
            </a:r>
            <a:endParaRPr kumimoji="1"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BE859-18DA-AA47-857F-8A8E3938ED6C}" type="datetimeFigureOut">
              <a:rPr kumimoji="1" lang="zh-CN" altLang="en-US" smtClean="0">
                <a:solidFill>
                  <a:srgbClr val="262626">
                    <a:tint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>
              <a:solidFill>
                <a:srgbClr val="262626">
                  <a:tint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262626">
                  <a:tint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529" y="2"/>
            <a:ext cx="7108327" cy="52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页脚占位符 25"/>
          <p:cNvSpPr txBox="1"/>
          <p:nvPr/>
        </p:nvSpPr>
        <p:spPr>
          <a:xfrm>
            <a:off x="8388424" y="4804038"/>
            <a:ext cx="576064" cy="36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262626">
                    <a:lumMod val="75000"/>
                    <a:lumOff val="25000"/>
                  </a:srgbClr>
                </a:solidFill>
              </a:rPr>
              <a:t>P</a:t>
            </a:r>
            <a:fld id="{A4E1A7F2-DD39-44FB-A5C4-38522B0609F3}" type="slidenum">
              <a:rPr lang="en-US" altLang="zh-CN" dirty="0" smtClean="0">
                <a:solidFill>
                  <a:srgbClr val="262626">
                    <a:lumMod val="75000"/>
                    <a:lumOff val="25000"/>
                  </a:srgbClr>
                </a:solidFill>
              </a:rPr>
            </a:fld>
            <a:endParaRPr lang="zh-CN" altLang="en-US" dirty="0">
              <a:solidFill>
                <a:srgbClr val="262626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732242" y="4804038"/>
            <a:ext cx="1622425" cy="36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4295" tIns="8890" rIns="74295" bIns="8890" anchor="ctr" anchorCtr="0"/>
          <a:lstStyle/>
          <a:p>
            <a:pPr algn="r">
              <a:lnSpc>
                <a:spcPts val="1400"/>
              </a:lnSpc>
            </a:pPr>
            <a:r>
              <a:rPr lang="zh-CN" altLang="en-US" sz="1000" dirty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④内</a:t>
            </a:r>
            <a:r>
              <a:rPr lang="zh-CN" altLang="en-US" sz="100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部公开 请勿外传</a:t>
            </a:r>
            <a:endParaRPr lang="zh-CN" altLang="zh-CN" sz="1000" dirty="0">
              <a:solidFill>
                <a:srgbClr val="262626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457200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5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4572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卷页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5954"/>
            <a:ext cx="9142413" cy="459581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图片 19" descr="0310金蝶品牌下属logo-00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88106"/>
            <a:ext cx="1508125" cy="29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组合 20"/>
          <p:cNvGrpSpPr/>
          <p:nvPr userDrawn="1"/>
        </p:nvGrpSpPr>
        <p:grpSpPr bwMode="auto">
          <a:xfrm>
            <a:off x="6764338" y="4563666"/>
            <a:ext cx="1782762" cy="653653"/>
            <a:chOff x="6559883" y="4147099"/>
            <a:chExt cx="2316937" cy="1132002"/>
          </a:xfrm>
        </p:grpSpPr>
        <p:pic>
          <p:nvPicPr>
            <p:cNvPr id="1032" name="图片 21" descr="PPT C Le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5" y="4172857"/>
              <a:ext cx="1510815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图片 22" descr="PPT C-orang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9" name="标题占位符 23"/>
          <p:cNvSpPr>
            <a:spLocks noGrp="1"/>
          </p:cNvSpPr>
          <p:nvPr>
            <p:ph type="title"/>
          </p:nvPr>
        </p:nvSpPr>
        <p:spPr bwMode="auto">
          <a:xfrm>
            <a:off x="395288" y="5954"/>
            <a:ext cx="6697662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30" name="文本占位符 24"/>
          <p:cNvSpPr>
            <a:spLocks noGrp="1"/>
          </p:cNvSpPr>
          <p:nvPr>
            <p:ph type="body" idx="1"/>
          </p:nvPr>
        </p:nvSpPr>
        <p:spPr bwMode="auto">
          <a:xfrm>
            <a:off x="395289" y="735806"/>
            <a:ext cx="8353425" cy="385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6" name="页脚占位符 25"/>
          <p:cNvSpPr>
            <a:spLocks noGrp="1"/>
          </p:cNvSpPr>
          <p:nvPr>
            <p:ph type="ftr" sz="quarter" idx="3"/>
          </p:nvPr>
        </p:nvSpPr>
        <p:spPr>
          <a:xfrm>
            <a:off x="8316913" y="4805363"/>
            <a:ext cx="576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000000">
                    <a:lumMod val="85000"/>
                    <a:lumOff val="15000"/>
                  </a:srgbClr>
                </a:solidFill>
              </a:rPr>
              <a:t>P</a:t>
            </a:r>
            <a:fld id="{1EEB9352-E54F-4E16-AB10-A625DB5DC9C3}" type="slidenum">
              <a:rPr lang="en-US" altLang="zh-CN">
                <a:solidFill>
                  <a:srgbClr val="000000">
                    <a:lumMod val="85000"/>
                    <a:lumOff val="15000"/>
                  </a:srgbClr>
                </a:solidFill>
              </a:rPr>
            </a:fld>
            <a:endParaRPr lang="zh-CN" altLang="en-US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lang="zh-CN" altLang="en-US" sz="2400" kern="1200" dirty="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GIF"/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GIF"/><Relationship Id="rId2" Type="http://schemas.openxmlformats.org/officeDocument/2006/relationships/image" Target="../media/image23.png"/><Relationship Id="rId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GIF"/><Relationship Id="rId2" Type="http://schemas.openxmlformats.org/officeDocument/2006/relationships/image" Target="../media/image23.png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9" Type="http://schemas.openxmlformats.org/officeDocument/2006/relationships/image" Target="../media/image23.png"/><Relationship Id="rId18" Type="http://schemas.openxmlformats.org/officeDocument/2006/relationships/image" Target="../media/image44.png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GIF"/><Relationship Id="rId13" Type="http://schemas.openxmlformats.org/officeDocument/2006/relationships/image" Target="../media/image39.GIF"/><Relationship Id="rId12" Type="http://schemas.openxmlformats.org/officeDocument/2006/relationships/image" Target="../media/image38.GIF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1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/>
          </p:cNvSpPr>
          <p:nvPr>
            <p:ph type="ctrTitle"/>
          </p:nvPr>
        </p:nvSpPr>
        <p:spPr>
          <a:xfrm>
            <a:off x="866775" y="916305"/>
            <a:ext cx="7018655" cy="176339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               </a:t>
            </a:r>
            <a:r>
              <a:rPr lang="en-US" altLang="zh-CN" sz="3100" b="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 </a:t>
            </a:r>
            <a:b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</a:rPr>
            </a:b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	</a:t>
            </a:r>
            <a:r>
              <a:rPr altLang="zh-CN" sz="2800" dirty="0" smtClean="0">
                <a:solidFill>
                  <a:srgbClr val="CC00FF"/>
                </a:solidFill>
                <a:latin typeface="微软雅黑" panose="020B0503020204020204" pitchFamily="34" charset="-122"/>
              </a:rPr>
              <a:t>金蝶</a:t>
            </a:r>
            <a:r>
              <a:rPr sz="3100" b="0" dirty="0" smtClean="0">
                <a:solidFill>
                  <a:srgbClr val="CC00FF"/>
                </a:solidFill>
                <a:latin typeface="微软雅黑" panose="020B0503020204020204" pitchFamily="34" charset="-122"/>
              </a:rPr>
              <a:t>二维码整体应用方案（</a:t>
            </a:r>
            <a:r>
              <a:rPr lang="en-US" altLang="zh-CN" sz="3100" b="0" dirty="0" smtClean="0">
                <a:solidFill>
                  <a:srgbClr val="CC00FF"/>
                </a:solidFill>
                <a:latin typeface="微软雅黑" panose="020B0503020204020204" pitchFamily="34" charset="-122"/>
              </a:rPr>
              <a:t>PDA</a:t>
            </a:r>
            <a:r>
              <a:rPr altLang="zh-CN" sz="3100" b="0" dirty="0" smtClean="0">
                <a:solidFill>
                  <a:srgbClr val="CC00FF"/>
                </a:solidFill>
                <a:latin typeface="微软雅黑" panose="020B0503020204020204" pitchFamily="34" charset="-122"/>
              </a:rPr>
              <a:t>安卓</a:t>
            </a:r>
            <a:r>
              <a:rPr sz="3100" b="0" dirty="0" smtClean="0">
                <a:solidFill>
                  <a:srgbClr val="CC00FF"/>
                </a:solidFill>
                <a:latin typeface="微软雅黑" panose="020B0503020204020204" pitchFamily="34" charset="-122"/>
              </a:rPr>
              <a:t>版）</a:t>
            </a:r>
            <a:br>
              <a:rPr lang="en-US" altLang="zh-CN" sz="3600" b="0" dirty="0" smtClean="0">
                <a:solidFill>
                  <a:srgbClr val="CC00FF"/>
                </a:solidFill>
              </a:rPr>
            </a:br>
            <a:endParaRPr lang="en-US" altLang="zh-CN" sz="3600" b="0" dirty="0" smtClean="0">
              <a:solidFill>
                <a:srgbClr val="CC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5510" y="3168650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深圳市方左科技有限公司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02705" y="3714750"/>
            <a:ext cx="259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邱先生：</a:t>
            </a:r>
            <a:r>
              <a:rPr lang="en-US" altLang="zh-CN"/>
              <a:t>18319928705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20840" y="431355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QQ:376804055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0244" name="组合 3"/>
          <p:cNvGrpSpPr/>
          <p:nvPr/>
        </p:nvGrpSpPr>
        <p:grpSpPr bwMode="auto">
          <a:xfrm>
            <a:off x="973140" y="866775"/>
            <a:ext cx="7126287" cy="3199865"/>
            <a:chOff x="973138" y="1155030"/>
            <a:chExt cx="7126287" cy="4849374"/>
          </a:xfrm>
        </p:grpSpPr>
        <p:sp>
          <p:nvSpPr>
            <p:cNvPr id="10250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53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254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0256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57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258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9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0260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320" cy="181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扫描生成单据代替手工录单，无需选单或下推，准确高效，降低人工成本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87450" y="2133008"/>
              <a:ext cx="2808288" cy="3871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下推或选单的方式生成单据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查找和记录源单号费时费力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录入和修改数据难免出错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defRPr/>
              </a:pP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5830888" y="2747963"/>
            <a:ext cx="1566862" cy="791766"/>
            <a:chOff x="5652120" y="3468048"/>
            <a:chExt cx="1687462" cy="1224806"/>
          </a:xfrm>
        </p:grpSpPr>
        <p:grpSp>
          <p:nvGrpSpPr>
            <p:cNvPr id="10246" name="组合 5"/>
            <p:cNvGrpSpPr/>
            <p:nvPr/>
          </p:nvGrpSpPr>
          <p:grpSpPr bwMode="auto">
            <a:xfrm>
              <a:off x="5652120" y="3468048"/>
              <a:ext cx="1687462" cy="1224806"/>
              <a:chOff x="5599931" y="3530717"/>
              <a:chExt cx="1687462" cy="1224806"/>
            </a:xfrm>
          </p:grpSpPr>
          <p:sp>
            <p:nvSpPr>
              <p:cNvPr id="10248" name="Freeform 13"/>
              <p:cNvSpPr/>
              <p:nvPr/>
            </p:nvSpPr>
            <p:spPr bwMode="auto">
              <a:xfrm>
                <a:off x="5599931" y="3530717"/>
                <a:ext cx="843731" cy="1224806"/>
              </a:xfrm>
              <a:custGeom>
                <a:avLst/>
                <a:gdLst>
                  <a:gd name="T0" fmla="*/ 419247350 w 1698"/>
                  <a:gd name="T1" fmla="*/ 0 h 2268"/>
                  <a:gd name="T2" fmla="*/ 419247350 w 1698"/>
                  <a:gd name="T3" fmla="*/ 661441683 h 2268"/>
                  <a:gd name="T4" fmla="*/ 0 w 1698"/>
                  <a:gd name="T5" fmla="*/ 580656871 h 2268"/>
                  <a:gd name="T6" fmla="*/ 177278914 w 1698"/>
                  <a:gd name="T7" fmla="*/ 377674979 h 2268"/>
                  <a:gd name="T8" fmla="*/ 256782921 w 1698"/>
                  <a:gd name="T9" fmla="*/ 161860705 h 2268"/>
                  <a:gd name="T10" fmla="*/ 131107251 w 1698"/>
                  <a:gd name="T11" fmla="*/ 161860705 h 2268"/>
                  <a:gd name="T12" fmla="*/ 419247350 w 1698"/>
                  <a:gd name="T13" fmla="*/ 0 h 22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98" h="2268">
                    <a:moveTo>
                      <a:pt x="1698" y="0"/>
                    </a:moveTo>
                    <a:lnTo>
                      <a:pt x="1698" y="2268"/>
                    </a:lnTo>
                    <a:cubicBezTo>
                      <a:pt x="1698" y="2268"/>
                      <a:pt x="179" y="2200"/>
                      <a:pt x="0" y="1991"/>
                    </a:cubicBezTo>
                    <a:cubicBezTo>
                      <a:pt x="217" y="1767"/>
                      <a:pt x="509" y="1520"/>
                      <a:pt x="718" y="1295"/>
                    </a:cubicBezTo>
                    <a:cubicBezTo>
                      <a:pt x="927" y="1070"/>
                      <a:pt x="1071" y="678"/>
                      <a:pt x="1040" y="555"/>
                    </a:cubicBezTo>
                    <a:lnTo>
                      <a:pt x="531" y="555"/>
                    </a:lnTo>
                    <a:lnTo>
                      <a:pt x="169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61000">
                    <a:srgbClr val="FF0000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dist="52363" dir="6242175" algn="ctr" rotWithShape="0">
                  <a:srgbClr val="66990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9" name="Freeform 19"/>
              <p:cNvSpPr/>
              <p:nvPr/>
            </p:nvSpPr>
            <p:spPr bwMode="auto">
              <a:xfrm flipH="1">
                <a:off x="6443662" y="3530717"/>
                <a:ext cx="843731" cy="1224806"/>
              </a:xfrm>
              <a:custGeom>
                <a:avLst/>
                <a:gdLst>
                  <a:gd name="T0" fmla="*/ 419247350 w 1698"/>
                  <a:gd name="T1" fmla="*/ 0 h 2268"/>
                  <a:gd name="T2" fmla="*/ 419247350 w 1698"/>
                  <a:gd name="T3" fmla="*/ 661441683 h 2268"/>
                  <a:gd name="T4" fmla="*/ 0 w 1698"/>
                  <a:gd name="T5" fmla="*/ 580656871 h 2268"/>
                  <a:gd name="T6" fmla="*/ 177278914 w 1698"/>
                  <a:gd name="T7" fmla="*/ 377674979 h 2268"/>
                  <a:gd name="T8" fmla="*/ 256782921 w 1698"/>
                  <a:gd name="T9" fmla="*/ 161860705 h 2268"/>
                  <a:gd name="T10" fmla="*/ 131107251 w 1698"/>
                  <a:gd name="T11" fmla="*/ 161860705 h 2268"/>
                  <a:gd name="T12" fmla="*/ 419247350 w 1698"/>
                  <a:gd name="T13" fmla="*/ 0 h 22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98" h="2268">
                    <a:moveTo>
                      <a:pt x="1698" y="0"/>
                    </a:moveTo>
                    <a:lnTo>
                      <a:pt x="1698" y="2268"/>
                    </a:lnTo>
                    <a:cubicBezTo>
                      <a:pt x="1698" y="2268"/>
                      <a:pt x="179" y="2200"/>
                      <a:pt x="0" y="1991"/>
                    </a:cubicBezTo>
                    <a:cubicBezTo>
                      <a:pt x="217" y="1767"/>
                      <a:pt x="509" y="1520"/>
                      <a:pt x="718" y="1295"/>
                    </a:cubicBezTo>
                    <a:cubicBezTo>
                      <a:pt x="927" y="1070"/>
                      <a:pt x="1071" y="678"/>
                      <a:pt x="1040" y="555"/>
                    </a:cubicBezTo>
                    <a:lnTo>
                      <a:pt x="531" y="555"/>
                    </a:lnTo>
                    <a:lnTo>
                      <a:pt x="169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61000">
                    <a:srgbClr val="FF0000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dist="50800" dir="5400000" algn="ctr" rotWithShape="0">
                  <a:srgbClr val="66990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7" name="TextBox 6"/>
            <p:cNvSpPr txBox="1">
              <a:spLocks noChangeArrowheads="1"/>
            </p:cNvSpPr>
            <p:nvPr/>
          </p:nvSpPr>
          <p:spPr bwMode="auto">
            <a:xfrm>
              <a:off x="5866842" y="3993510"/>
              <a:ext cx="1296143" cy="52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效率提升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扫描快速录单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1268" name="组合 3"/>
          <p:cNvGrpSpPr/>
          <p:nvPr/>
        </p:nvGrpSpPr>
        <p:grpSpPr bwMode="auto">
          <a:xfrm>
            <a:off x="973140" y="866776"/>
            <a:ext cx="7126287" cy="3163491"/>
            <a:chOff x="973138" y="1155030"/>
            <a:chExt cx="7126287" cy="4794250"/>
          </a:xfrm>
        </p:grpSpPr>
        <p:sp>
          <p:nvSpPr>
            <p:cNvPr id="11272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275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276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7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1278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279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280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1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1282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320" cy="1399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采用手持终端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进行业务处理，实现移动办公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87450" y="2133007"/>
              <a:ext cx="2952750" cy="24720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仓库收料纸质记录，再到电脑上录单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buFont typeface="Wingdings" panose="05000000000000000000" pitchFamily="2" charset="2"/>
                <a:buChar char="u"/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生产完工纸质记录，按天汇报，数据滞后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defRPr/>
              </a:pP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5480053" y="2582468"/>
            <a:ext cx="2206625" cy="942138"/>
            <a:chOff x="5479963" y="3443021"/>
            <a:chExt cx="2205933" cy="1257070"/>
          </a:xfrm>
        </p:grpSpPr>
        <p:pic>
          <p:nvPicPr>
            <p:cNvPr id="11270" name="Picture 11" descr="0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63" y="3443021"/>
              <a:ext cx="1964609" cy="1197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TextBox 4"/>
            <p:cNvSpPr txBox="1">
              <a:spLocks noChangeArrowheads="1"/>
            </p:cNvSpPr>
            <p:nvPr/>
          </p:nvSpPr>
          <p:spPr bwMode="auto">
            <a:xfrm>
              <a:off x="6461760" y="4248367"/>
              <a:ext cx="1224136" cy="45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及时高效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高效移动办公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2292" name="组合 3"/>
          <p:cNvGrpSpPr/>
          <p:nvPr/>
        </p:nvGrpSpPr>
        <p:grpSpPr bwMode="auto">
          <a:xfrm>
            <a:off x="973140" y="866776"/>
            <a:ext cx="7126287" cy="3163491"/>
            <a:chOff x="973138" y="1155030"/>
            <a:chExt cx="7126287" cy="4794250"/>
          </a:xfrm>
        </p:grpSpPr>
        <p:sp>
          <p:nvSpPr>
            <p:cNvPr id="12296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299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0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1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2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303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4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5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6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320" cy="181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扫描界面字段可自定义显示、隐藏、排序等，满足不同用户的个性化需求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7" name="TextBox 2"/>
            <p:cNvSpPr txBox="1">
              <a:spLocks noChangeArrowheads="1"/>
            </p:cNvSpPr>
            <p:nvPr/>
          </p:nvSpPr>
          <p:spPr bwMode="auto">
            <a:xfrm>
              <a:off x="1187624" y="2132857"/>
              <a:ext cx="2952328" cy="200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u"/>
              </a:pPr>
              <a:r>
                <a:rPr lang="zh-CN" altLang="en-US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移动终端设备屏幕小，数据展示过多，显得拥挤、烦乱，易用性不高</a:t>
              </a: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——PDA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92948" y="2670588"/>
            <a:ext cx="1210747" cy="1230072"/>
            <a:chOff x="6069146" y="2632489"/>
            <a:chExt cx="1210747" cy="1230072"/>
          </a:xfrm>
        </p:grpSpPr>
        <p:pic>
          <p:nvPicPr>
            <p:cNvPr id="22" name="Picture 153" descr="E:\Icon\Icon\工业、系统\Motor_mechanic_25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146" y="2632489"/>
              <a:ext cx="977767" cy="977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4"/>
            <p:cNvSpPr txBox="1">
              <a:spLocks noChangeArrowheads="1"/>
            </p:cNvSpPr>
            <p:nvPr/>
          </p:nvSpPr>
          <p:spPr bwMode="auto">
            <a:xfrm>
              <a:off x="6184751" y="3524007"/>
              <a:ext cx="1095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设置灵活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2292" name="组合 3"/>
          <p:cNvGrpSpPr/>
          <p:nvPr/>
        </p:nvGrpSpPr>
        <p:grpSpPr bwMode="auto">
          <a:xfrm>
            <a:off x="973140" y="866776"/>
            <a:ext cx="7126287" cy="3163491"/>
            <a:chOff x="973138" y="1155030"/>
            <a:chExt cx="7126287" cy="4794250"/>
          </a:xfrm>
        </p:grpSpPr>
        <p:sp>
          <p:nvSpPr>
            <p:cNvPr id="12296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299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0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1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2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303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4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5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6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320" cy="1399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扫描实物二维码与出库数据进行核对，出错可自动提醒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7" name="TextBox 2"/>
            <p:cNvSpPr txBox="1">
              <a:spLocks noChangeArrowheads="1"/>
            </p:cNvSpPr>
            <p:nvPr/>
          </p:nvSpPr>
          <p:spPr bwMode="auto">
            <a:xfrm>
              <a:off x="1187624" y="2132857"/>
              <a:ext cx="2952328" cy="1539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u"/>
              </a:pPr>
              <a:r>
                <a:rPr lang="zh-CN" altLang="en-US" b="1">
                  <a:latin typeface="楷体" panose="02010609060101010101" pitchFamily="49" charset="-122"/>
                  <a:ea typeface="楷体" panose="02010609060101010101" pitchFamily="49" charset="-122"/>
                </a:rPr>
                <a:t>领料、发货完全由人工进行确认，管理成本高，数据容易出错</a:t>
              </a:r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5868145" y="2601517"/>
            <a:ext cx="1230936" cy="1282187"/>
            <a:chOff x="5895866" y="3376624"/>
            <a:chExt cx="1096058" cy="1585355"/>
          </a:xfrm>
        </p:grpSpPr>
        <p:pic>
          <p:nvPicPr>
            <p:cNvPr id="12294" name="Picture 6" descr="Symbol-Chec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866" y="3376624"/>
              <a:ext cx="1096058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TextBox 4"/>
            <p:cNvSpPr txBox="1">
              <a:spLocks noChangeArrowheads="1"/>
            </p:cNvSpPr>
            <p:nvPr/>
          </p:nvSpPr>
          <p:spPr bwMode="auto">
            <a:xfrm>
              <a:off x="5965433" y="4505320"/>
              <a:ext cx="1026490" cy="45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科学防错</a:t>
              </a:r>
              <a:endParaRPr lang="zh-CN" altLang="en-US" sz="1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出库智能纠错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2292" name="组合 3"/>
          <p:cNvGrpSpPr/>
          <p:nvPr/>
        </p:nvGrpSpPr>
        <p:grpSpPr bwMode="auto">
          <a:xfrm>
            <a:off x="973140" y="866776"/>
            <a:ext cx="7126287" cy="3163491"/>
            <a:chOff x="973138" y="1155030"/>
            <a:chExt cx="7126287" cy="4794250"/>
          </a:xfrm>
        </p:grpSpPr>
        <p:sp>
          <p:nvSpPr>
            <p:cNvPr id="12296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299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0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1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2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303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04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5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2306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866" cy="181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扫描二维码出库时，自动按批号顺序出库，出错批次预警提示，确保批次物料先进先出</a:t>
              </a:r>
              <a:endPara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7" name="TextBox 2"/>
            <p:cNvSpPr txBox="1">
              <a:spLocks noChangeArrowheads="1"/>
            </p:cNvSpPr>
            <p:nvPr/>
          </p:nvSpPr>
          <p:spPr bwMode="auto">
            <a:xfrm>
              <a:off x="1187624" y="2132857"/>
              <a:ext cx="2952328" cy="200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u"/>
              </a:pPr>
              <a:r>
                <a:rPr lang="zh-CN" altLang="en-US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批次物料在出库时，需要人为控制先后时间顺序出库，额外增加工作量和出错率</a:t>
              </a: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先进先出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83862" y="2462984"/>
            <a:ext cx="1291418" cy="1372740"/>
            <a:chOff x="5883862" y="2462984"/>
            <a:chExt cx="1291418" cy="1372740"/>
          </a:xfrm>
        </p:grpSpPr>
        <p:pic>
          <p:nvPicPr>
            <p:cNvPr id="22" name="Picture 8" descr="C:\Documents and Settings\Administrator\桌面\PNG 图标\df_On_Stage_Icon_03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862" y="2462984"/>
              <a:ext cx="1272547" cy="127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4"/>
            <p:cNvSpPr txBox="1">
              <a:spLocks noChangeArrowheads="1"/>
            </p:cNvSpPr>
            <p:nvPr/>
          </p:nvSpPr>
          <p:spPr bwMode="auto">
            <a:xfrm>
              <a:off x="6022473" y="3466392"/>
              <a:ext cx="11528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先进先出</a:t>
              </a:r>
              <a:endParaRPr lang="zh-CN" altLang="en-US" sz="1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页脚占位符 2"/>
          <p:cNvSpPr txBox="1">
            <a:spLocks noGrp="1"/>
          </p:cNvSpPr>
          <p:nvPr/>
        </p:nvSpPr>
        <p:spPr bwMode="auto">
          <a:xfrm>
            <a:off x="7046913" y="4786314"/>
            <a:ext cx="2133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  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13316" name="组合 3"/>
          <p:cNvGrpSpPr/>
          <p:nvPr/>
        </p:nvGrpSpPr>
        <p:grpSpPr bwMode="auto">
          <a:xfrm>
            <a:off x="912180" y="836931"/>
            <a:ext cx="7126287" cy="3163491"/>
            <a:chOff x="973138" y="1155030"/>
            <a:chExt cx="7126287" cy="4794250"/>
          </a:xfrm>
        </p:grpSpPr>
        <p:sp>
          <p:nvSpPr>
            <p:cNvPr id="13320" name="AutoShape 3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1" name="Line 4"/>
            <p:cNvSpPr>
              <a:spLocks noChangeShapeType="1"/>
            </p:cNvSpPr>
            <p:nvPr/>
          </p:nvSpPr>
          <p:spPr bwMode="auto">
            <a:xfrm>
              <a:off x="4525963" y="1155030"/>
              <a:ext cx="0" cy="468153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AutoShape 5"/>
            <p:cNvSpPr>
              <a:spLocks noChangeArrowheads="1"/>
            </p:cNvSpPr>
            <p:nvPr/>
          </p:nvSpPr>
          <p:spPr bwMode="auto">
            <a:xfrm>
              <a:off x="973138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Before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23" name="AutoShape 6" descr="投影2"/>
            <p:cNvSpPr>
              <a:spLocks noChangeAspect="1" noChangeArrowheads="1"/>
            </p:cNvSpPr>
            <p:nvPr/>
          </p:nvSpPr>
          <p:spPr bwMode="auto">
            <a:xfrm>
              <a:off x="1435100" y="2009105"/>
              <a:ext cx="17224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324" name="Picture 7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5" name="AutoShape 8"/>
            <p:cNvSpPr>
              <a:spLocks noChangeArrowheads="1"/>
            </p:cNvSpPr>
            <p:nvPr/>
          </p:nvSpPr>
          <p:spPr bwMode="auto">
            <a:xfrm>
              <a:off x="973138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/>
            </a:p>
            <a:p>
              <a:pPr>
                <a:buFont typeface="Wingdings" panose="05000000000000000000" pitchFamily="2" charset="2"/>
                <a:buNone/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3326" name="AutoShape 9"/>
            <p:cNvSpPr>
              <a:spLocks noChangeArrowheads="1"/>
            </p:cNvSpPr>
            <p:nvPr/>
          </p:nvSpPr>
          <p:spPr bwMode="auto">
            <a:xfrm>
              <a:off x="4787900" y="1228055"/>
              <a:ext cx="3311525" cy="419100"/>
            </a:xfrm>
            <a:prstGeom prst="roundRect">
              <a:avLst>
                <a:gd name="adj" fmla="val 563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prstShdw prst="shdw17" dist="17961" dir="13500000">
                <a:srgbClr val="003A73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Now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</a:rPr>
                <a:t>（亮点）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27" name="AutoShape 10" descr="投影2"/>
            <p:cNvSpPr>
              <a:spLocks noChangeAspect="1" noChangeArrowheads="1"/>
            </p:cNvSpPr>
            <p:nvPr/>
          </p:nvSpPr>
          <p:spPr bwMode="auto">
            <a:xfrm>
              <a:off x="5249863" y="2009105"/>
              <a:ext cx="1722437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328" name="Picture 11" descr="阴影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5763542"/>
              <a:ext cx="33115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AutoShape 12"/>
            <p:cNvSpPr>
              <a:spLocks noChangeArrowheads="1"/>
            </p:cNvSpPr>
            <p:nvPr/>
          </p:nvSpPr>
          <p:spPr bwMode="auto">
            <a:xfrm>
              <a:off x="4787900" y="1731292"/>
              <a:ext cx="3311525" cy="4105275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>
              <a:prstShdw prst="shdw17" dist="17961" dir="13500000">
                <a:srgbClr val="999999"/>
              </a:prst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buSzPct val="150000"/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zh-CN" altLang="en-US" sz="1800">
                <a:latin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SzPct val="150000"/>
                <a:buFont typeface="Wingdings" panose="05000000000000000000" pitchFamily="2" charset="2"/>
                <a:buBlip>
                  <a:blip r:embed="rId2"/>
                </a:buBlip>
              </a:pPr>
              <a:endParaRPr lang="en-US" altLang="zh-CN" sz="1800">
                <a:latin typeface="微软雅黑" panose="020B0503020204020204" pitchFamily="34" charset="-122"/>
              </a:endParaRPr>
            </a:p>
          </p:txBody>
        </p:sp>
        <p:sp>
          <p:nvSpPr>
            <p:cNvPr id="13330" name="TextBox 1"/>
            <p:cNvSpPr txBox="1">
              <a:spLocks noChangeArrowheads="1"/>
            </p:cNvSpPr>
            <p:nvPr/>
          </p:nvSpPr>
          <p:spPr bwMode="auto">
            <a:xfrm>
              <a:off x="5003502" y="2174774"/>
              <a:ext cx="2880320" cy="1397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上扫描二维码直接拆分数量，下次扫描显示余下库存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1" name="TextBox 2"/>
            <p:cNvSpPr txBox="1">
              <a:spLocks noChangeArrowheads="1"/>
            </p:cNvSpPr>
            <p:nvPr/>
          </p:nvSpPr>
          <p:spPr bwMode="auto">
            <a:xfrm>
              <a:off x="1187624" y="2132857"/>
              <a:ext cx="2952328" cy="2472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u"/>
              </a:pPr>
              <a:r>
                <a:rPr lang="zh-CN" altLang="en-US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物料部分领用时，二维码标识上数量发生了变化，需要重新去电脑客户端打印二维码，操作不方便</a:t>
              </a: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5518785" y="3113405"/>
            <a:ext cx="17272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快捷实时数据更新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解决方案价值亮点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08" y="86163"/>
            <a:ext cx="349374" cy="1372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3089278" y="960836"/>
            <a:ext cx="501332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       沈阳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汽车配件公司是一个知名品牌，公司创立于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年，主要生产奔驰 宝马汽车零配件，专供宝马 奔驰生产线，</a:t>
            </a:r>
            <a:r>
              <a:rPr sz="1100">
                <a:latin typeface="微软雅黑" panose="020B0503020204020204" pitchFamily="34" charset="-122"/>
                <a:ea typeface="微软雅黑" panose="020B0503020204020204" pitchFamily="34" charset="-122"/>
              </a:rPr>
              <a:t>公司在沈阳地区共设立4处生产基地，总注册资本2.6亿元，投资总额超6亿元，总占地面积16万平方米，并在北京、长春等地设立了物流基地。</a:t>
            </a:r>
            <a:endParaRPr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65" name="组合 2"/>
          <p:cNvGrpSpPr/>
          <p:nvPr/>
        </p:nvGrpSpPr>
        <p:grpSpPr bwMode="auto">
          <a:xfrm>
            <a:off x="914401" y="2060798"/>
            <a:ext cx="7307263" cy="2671764"/>
            <a:chOff x="914400" y="2794000"/>
            <a:chExt cx="7307263" cy="3562350"/>
          </a:xfrm>
        </p:grpSpPr>
        <p:grpSp>
          <p:nvGrpSpPr>
            <p:cNvPr id="15366" name="Group 3"/>
            <p:cNvGrpSpPr/>
            <p:nvPr/>
          </p:nvGrpSpPr>
          <p:grpSpPr bwMode="auto">
            <a:xfrm>
              <a:off x="914400" y="2794000"/>
              <a:ext cx="7307263" cy="3562350"/>
              <a:chOff x="432" y="1562"/>
              <a:chExt cx="4603" cy="2244"/>
            </a:xfrm>
          </p:grpSpPr>
          <p:sp>
            <p:nvSpPr>
              <p:cNvPr id="15371" name="AutoShape 4"/>
              <p:cNvSpPr>
                <a:spLocks noChangeArrowheads="1"/>
              </p:cNvSpPr>
              <p:nvPr/>
            </p:nvSpPr>
            <p:spPr bwMode="gray">
              <a:xfrm>
                <a:off x="1272" y="3485"/>
                <a:ext cx="2847" cy="307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cxnSp>
            <p:nvCxnSpPr>
              <p:cNvPr id="15372" name="AutoShape 5"/>
              <p:cNvCxnSpPr>
                <a:cxnSpLocks noChangeShapeType="1"/>
                <a:endCxn id="15371" idx="1"/>
              </p:cNvCxnSpPr>
              <p:nvPr/>
            </p:nvCxnSpPr>
            <p:spPr bwMode="auto">
              <a:xfrm rot="10800000" flipH="1" flipV="1">
                <a:off x="443" y="2864"/>
                <a:ext cx="829" cy="775"/>
              </a:xfrm>
              <a:prstGeom prst="bentConnector3">
                <a:avLst>
                  <a:gd name="adj1" fmla="val -15384"/>
                </a:avLst>
              </a:prstGeom>
              <a:noFill/>
              <a:ln w="28575" cap="rnd">
                <a:solidFill>
                  <a:schemeClr val="tx1"/>
                </a:solidFill>
                <a:prstDash val="sysDot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73" name="AutoShape 6"/>
              <p:cNvCxnSpPr>
                <a:cxnSpLocks noChangeShapeType="1"/>
                <a:endCxn id="15371" idx="3"/>
              </p:cNvCxnSpPr>
              <p:nvPr/>
            </p:nvCxnSpPr>
            <p:spPr bwMode="auto">
              <a:xfrm flipH="1">
                <a:off x="4119" y="2864"/>
                <a:ext cx="881" cy="775"/>
              </a:xfrm>
              <a:prstGeom prst="bentConnector3">
                <a:avLst>
                  <a:gd name="adj1" fmla="val -14486"/>
                </a:avLst>
              </a:prstGeom>
              <a:noFill/>
              <a:ln w="28575" cap="rnd">
                <a:solidFill>
                  <a:schemeClr val="tx1"/>
                </a:solidFill>
                <a:prstDash val="sysDot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74" name="Text Box 7"/>
              <p:cNvSpPr txBox="1">
                <a:spLocks noChangeArrowheads="1"/>
              </p:cNvSpPr>
              <p:nvPr/>
            </p:nvSpPr>
            <p:spPr bwMode="white">
              <a:xfrm>
                <a:off x="1666" y="3470"/>
                <a:ext cx="2141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二维码应用管理</a:t>
                </a:r>
                <a:endPara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375" name="AutoShape 8"/>
              <p:cNvSpPr>
                <a:spLocks noChangeArrowheads="1"/>
              </p:cNvSpPr>
              <p:nvPr/>
            </p:nvSpPr>
            <p:spPr bwMode="gray">
              <a:xfrm>
                <a:off x="443" y="2471"/>
                <a:ext cx="1101" cy="787"/>
              </a:xfrm>
              <a:prstGeom prst="can">
                <a:avLst>
                  <a:gd name="adj" fmla="val 32083"/>
                </a:avLst>
              </a:prstGeom>
              <a:gradFill rotWithShape="1">
                <a:gsLst>
                  <a:gs pos="0">
                    <a:srgbClr val="C0CDB3"/>
                  </a:gs>
                  <a:gs pos="50000">
                    <a:srgbClr val="FFFFFF"/>
                  </a:gs>
                  <a:gs pos="100000">
                    <a:srgbClr val="C0CDB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76" name="Oval 9"/>
              <p:cNvSpPr>
                <a:spLocks noChangeArrowheads="1"/>
              </p:cNvSpPr>
              <p:nvPr/>
            </p:nvSpPr>
            <p:spPr bwMode="gray">
              <a:xfrm>
                <a:off x="443" y="2485"/>
                <a:ext cx="1101" cy="237"/>
              </a:xfrm>
              <a:prstGeom prst="ellipse">
                <a:avLst/>
              </a:prstGeom>
              <a:gradFill rotWithShape="1">
                <a:gsLst>
                  <a:gs pos="0">
                    <a:srgbClr val="E6E6E6"/>
                  </a:gs>
                  <a:gs pos="14999">
                    <a:srgbClr val="7D8496"/>
                  </a:gs>
                  <a:gs pos="53000">
                    <a:srgbClr val="E6E6E6"/>
                  </a:gs>
                  <a:gs pos="67999">
                    <a:srgbClr val="7D8496"/>
                  </a:gs>
                  <a:gs pos="92999">
                    <a:srgbClr val="E6E6E6"/>
                  </a:gs>
                  <a:gs pos="100000">
                    <a:srgbClr val="FFFFFF"/>
                  </a:gs>
                </a:gsLst>
                <a:lin ang="5400000" scaled="1"/>
              </a:gradFill>
              <a:ln w="28575">
                <a:solidFill>
                  <a:srgbClr val="B2B2B2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77" name="Oval 10"/>
              <p:cNvSpPr>
                <a:spLocks noChangeArrowheads="1"/>
              </p:cNvSpPr>
              <p:nvPr/>
            </p:nvSpPr>
            <p:spPr bwMode="gray">
              <a:xfrm>
                <a:off x="500" y="2488"/>
                <a:ext cx="977" cy="231"/>
              </a:xfrm>
              <a:prstGeom prst="ellipse">
                <a:avLst/>
              </a:prstGeom>
              <a:solidFill>
                <a:srgbClr val="E1C797"/>
              </a:solidFill>
              <a:ln w="2857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78" name="Rectangle 11"/>
              <p:cNvSpPr>
                <a:spLocks noChangeArrowheads="1"/>
              </p:cNvSpPr>
              <p:nvPr/>
            </p:nvSpPr>
            <p:spPr bwMode="gray">
              <a:xfrm>
                <a:off x="507" y="1562"/>
                <a:ext cx="962" cy="1041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1C797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79" name="AutoShape 13"/>
              <p:cNvSpPr>
                <a:spLocks noChangeArrowheads="1"/>
              </p:cNvSpPr>
              <p:nvPr/>
            </p:nvSpPr>
            <p:spPr bwMode="gray">
              <a:xfrm>
                <a:off x="1613" y="2471"/>
                <a:ext cx="1108" cy="787"/>
              </a:xfrm>
              <a:prstGeom prst="can">
                <a:avLst>
                  <a:gd name="adj" fmla="val 32083"/>
                </a:avLst>
              </a:pr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5380" name="Group 14"/>
              <p:cNvGrpSpPr/>
              <p:nvPr/>
            </p:nvGrpSpPr>
            <p:grpSpPr bwMode="auto">
              <a:xfrm>
                <a:off x="1613" y="2485"/>
                <a:ext cx="1108" cy="237"/>
                <a:chOff x="2029" y="2178"/>
                <a:chExt cx="1600" cy="474"/>
              </a:xfrm>
            </p:grpSpPr>
            <p:sp>
              <p:nvSpPr>
                <p:cNvPr id="15396" name="Oval 15"/>
                <p:cNvSpPr>
                  <a:spLocks noChangeArrowheads="1"/>
                </p:cNvSpPr>
                <p:nvPr/>
              </p:nvSpPr>
              <p:spPr bwMode="gray">
                <a:xfrm>
                  <a:off x="2029" y="2178"/>
                  <a:ext cx="1600" cy="47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6E6E6"/>
                    </a:gs>
                    <a:gs pos="14999">
                      <a:srgbClr val="7D8496"/>
                    </a:gs>
                    <a:gs pos="53000">
                      <a:srgbClr val="E6E6E6"/>
                    </a:gs>
                    <a:gs pos="67999">
                      <a:srgbClr val="7D8496"/>
                    </a:gs>
                    <a:gs pos="92999">
                      <a:srgbClr val="E6E6E6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solidFill>
                    <a:srgbClr val="B2B2B2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397" name="Oval 16"/>
                <p:cNvSpPr>
                  <a:spLocks noChangeArrowheads="1"/>
                </p:cNvSpPr>
                <p:nvPr/>
              </p:nvSpPr>
              <p:spPr bwMode="gray">
                <a:xfrm>
                  <a:off x="2117" y="2183"/>
                  <a:ext cx="1419" cy="464"/>
                </a:xfrm>
                <a:prstGeom prst="ellipse">
                  <a:avLst/>
                </a:prstGeom>
                <a:solidFill>
                  <a:srgbClr val="C9DE9A"/>
                </a:solidFill>
                <a:ln w="28575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381" name="Rectangle 17"/>
              <p:cNvSpPr>
                <a:spLocks noChangeArrowheads="1"/>
              </p:cNvSpPr>
              <p:nvPr/>
            </p:nvSpPr>
            <p:spPr bwMode="gray">
              <a:xfrm>
                <a:off x="1678" y="1562"/>
                <a:ext cx="967" cy="1041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9DE9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82" name="AutoShape 19"/>
              <p:cNvSpPr>
                <a:spLocks noChangeArrowheads="1"/>
              </p:cNvSpPr>
              <p:nvPr/>
            </p:nvSpPr>
            <p:spPr bwMode="gray">
              <a:xfrm>
                <a:off x="2791" y="2471"/>
                <a:ext cx="1089" cy="787"/>
              </a:xfrm>
              <a:prstGeom prst="can">
                <a:avLst>
                  <a:gd name="adj" fmla="val 32083"/>
                </a:avLst>
              </a:prstGeom>
              <a:gradFill rotWithShape="1">
                <a:gsLst>
                  <a:gs pos="0">
                    <a:srgbClr val="C0CDB3"/>
                  </a:gs>
                  <a:gs pos="50000">
                    <a:srgbClr val="FFFFFF"/>
                  </a:gs>
                  <a:gs pos="100000">
                    <a:srgbClr val="C0CDB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83" name="Oval 20"/>
              <p:cNvSpPr>
                <a:spLocks noChangeArrowheads="1"/>
              </p:cNvSpPr>
              <p:nvPr/>
            </p:nvSpPr>
            <p:spPr bwMode="gray">
              <a:xfrm>
                <a:off x="2791" y="2485"/>
                <a:ext cx="1089" cy="237"/>
              </a:xfrm>
              <a:prstGeom prst="ellipse">
                <a:avLst/>
              </a:prstGeom>
              <a:gradFill rotWithShape="1">
                <a:gsLst>
                  <a:gs pos="0">
                    <a:srgbClr val="E6E6E6"/>
                  </a:gs>
                  <a:gs pos="14999">
                    <a:srgbClr val="7D8496"/>
                  </a:gs>
                  <a:gs pos="53000">
                    <a:srgbClr val="E6E6E6"/>
                  </a:gs>
                  <a:gs pos="67999">
                    <a:srgbClr val="7D8496"/>
                  </a:gs>
                  <a:gs pos="92999">
                    <a:srgbClr val="E6E6E6"/>
                  </a:gs>
                  <a:gs pos="100000">
                    <a:srgbClr val="FFFFFF"/>
                  </a:gs>
                </a:gsLst>
                <a:lin ang="5400000" scaled="1"/>
              </a:gradFill>
              <a:ln w="28575">
                <a:solidFill>
                  <a:srgbClr val="B2B2B2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5384" name="Group 21"/>
              <p:cNvGrpSpPr/>
              <p:nvPr/>
            </p:nvGrpSpPr>
            <p:grpSpPr bwMode="auto">
              <a:xfrm>
                <a:off x="2848" y="1562"/>
                <a:ext cx="967" cy="1157"/>
                <a:chOff x="3017" y="1355"/>
                <a:chExt cx="1052" cy="1407"/>
              </a:xfrm>
            </p:grpSpPr>
            <p:sp>
              <p:nvSpPr>
                <p:cNvPr id="15394" name="Oval 22"/>
                <p:cNvSpPr>
                  <a:spLocks noChangeArrowheads="1"/>
                </p:cNvSpPr>
                <p:nvPr/>
              </p:nvSpPr>
              <p:spPr bwMode="gray">
                <a:xfrm>
                  <a:off x="3017" y="2480"/>
                  <a:ext cx="1052" cy="282"/>
                </a:xfrm>
                <a:prstGeom prst="ellipse">
                  <a:avLst/>
                </a:prstGeom>
                <a:solidFill>
                  <a:srgbClr val="E1C797"/>
                </a:solidFill>
                <a:ln w="28575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395" name="Rectangle 23"/>
                <p:cNvSpPr>
                  <a:spLocks noChangeArrowheads="1"/>
                </p:cNvSpPr>
                <p:nvPr/>
              </p:nvSpPr>
              <p:spPr bwMode="gray">
                <a:xfrm>
                  <a:off x="3024" y="1355"/>
                  <a:ext cx="1036" cy="1265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E1C797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dash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385" name="AutoShape 25"/>
              <p:cNvSpPr>
                <a:spLocks noChangeArrowheads="1"/>
              </p:cNvSpPr>
              <p:nvPr/>
            </p:nvSpPr>
            <p:spPr bwMode="gray">
              <a:xfrm>
                <a:off x="3942" y="2471"/>
                <a:ext cx="1079" cy="787"/>
              </a:xfrm>
              <a:prstGeom prst="can">
                <a:avLst>
                  <a:gd name="adj" fmla="val 32083"/>
                </a:avLst>
              </a:pr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5386" name="Group 26"/>
              <p:cNvGrpSpPr/>
              <p:nvPr/>
            </p:nvGrpSpPr>
            <p:grpSpPr bwMode="auto">
              <a:xfrm>
                <a:off x="3942" y="2485"/>
                <a:ext cx="1079" cy="237"/>
                <a:chOff x="2029" y="2178"/>
                <a:chExt cx="1600" cy="474"/>
              </a:xfrm>
            </p:grpSpPr>
            <p:sp>
              <p:nvSpPr>
                <p:cNvPr id="15392" name="Oval 27"/>
                <p:cNvSpPr>
                  <a:spLocks noChangeArrowheads="1"/>
                </p:cNvSpPr>
                <p:nvPr/>
              </p:nvSpPr>
              <p:spPr bwMode="gray">
                <a:xfrm>
                  <a:off x="2029" y="2178"/>
                  <a:ext cx="1600" cy="47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6E6E6"/>
                    </a:gs>
                    <a:gs pos="14999">
                      <a:srgbClr val="7D8496"/>
                    </a:gs>
                    <a:gs pos="53000">
                      <a:srgbClr val="E6E6E6"/>
                    </a:gs>
                    <a:gs pos="67999">
                      <a:srgbClr val="7D8496"/>
                    </a:gs>
                    <a:gs pos="92999">
                      <a:srgbClr val="E6E6E6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solidFill>
                    <a:srgbClr val="B2B2B2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393" name="Oval 28"/>
                <p:cNvSpPr>
                  <a:spLocks noChangeArrowheads="1"/>
                </p:cNvSpPr>
                <p:nvPr/>
              </p:nvSpPr>
              <p:spPr bwMode="gray">
                <a:xfrm>
                  <a:off x="2117" y="2183"/>
                  <a:ext cx="1419" cy="464"/>
                </a:xfrm>
                <a:prstGeom prst="ellipse">
                  <a:avLst/>
                </a:prstGeom>
                <a:solidFill>
                  <a:srgbClr val="C9DE9A"/>
                </a:solidFill>
                <a:ln w="28575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387" name="Rectangle 29"/>
              <p:cNvSpPr>
                <a:spLocks noChangeArrowheads="1"/>
              </p:cNvSpPr>
              <p:nvPr/>
            </p:nvSpPr>
            <p:spPr bwMode="gray">
              <a:xfrm>
                <a:off x="4006" y="1562"/>
                <a:ext cx="942" cy="1041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9DE9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88" name="Text Box 31"/>
              <p:cNvSpPr txBox="1">
                <a:spLocks noChangeArrowheads="1"/>
              </p:cNvSpPr>
              <p:nvPr/>
            </p:nvSpPr>
            <p:spPr bwMode="auto">
              <a:xfrm>
                <a:off x="432" y="2814"/>
                <a:ext cx="1102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400" b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收料入库</a:t>
                </a:r>
                <a:endParaRPr lang="en-US" altLang="zh-CN" sz="1400" b="1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389" name="Text Box 32"/>
              <p:cNvSpPr txBox="1">
                <a:spLocks noChangeArrowheads="1"/>
              </p:cNvSpPr>
              <p:nvPr/>
            </p:nvSpPr>
            <p:spPr bwMode="auto">
              <a:xfrm>
                <a:off x="1611" y="2797"/>
                <a:ext cx="1107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400" b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生产领料</a:t>
                </a:r>
                <a:endParaRPr lang="en-US" altLang="zh-CN" sz="1400" b="1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390" name="Text Box 33"/>
              <p:cNvSpPr txBox="1">
                <a:spLocks noChangeArrowheads="1"/>
              </p:cNvSpPr>
              <p:nvPr/>
            </p:nvSpPr>
            <p:spPr bwMode="auto">
              <a:xfrm>
                <a:off x="2777" y="2780"/>
                <a:ext cx="1088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400" b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生产汇报</a:t>
                </a:r>
                <a:endParaRPr lang="en-US" altLang="zh-CN" sz="1400" b="1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391" name="Text Box 34"/>
              <p:cNvSpPr txBox="1">
                <a:spLocks noChangeArrowheads="1"/>
              </p:cNvSpPr>
              <p:nvPr/>
            </p:nvSpPr>
            <p:spPr bwMode="auto">
              <a:xfrm>
                <a:off x="3955" y="2788"/>
                <a:ext cx="1080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400" b="1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销售出库</a:t>
                </a:r>
                <a:endParaRPr lang="en-US" altLang="zh-CN" sz="1400" b="1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367" name="TextBox 1"/>
            <p:cNvSpPr txBox="1">
              <a:spLocks noChangeArrowheads="1"/>
            </p:cNvSpPr>
            <p:nvPr/>
          </p:nvSpPr>
          <p:spPr bwMode="auto">
            <a:xfrm>
              <a:off x="1115616" y="3091226"/>
              <a:ext cx="1368152" cy="1477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物料均启用批次管理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扫描生成外购入库单，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料入库处理效率提升</a:t>
              </a:r>
              <a:r>
                <a:rPr lang="en-US" altLang="zh-CN" sz="1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26%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8" name="TextBox 50"/>
            <p:cNvSpPr txBox="1">
              <a:spLocks noChangeArrowheads="1"/>
            </p:cNvSpPr>
            <p:nvPr/>
          </p:nvSpPr>
          <p:spPr bwMode="auto">
            <a:xfrm>
              <a:off x="2956843" y="3091226"/>
              <a:ext cx="1368152" cy="1477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扫描物料二维码进行出库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严格控制物料先进先出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领料出库准确率提升</a:t>
              </a:r>
              <a:r>
                <a:rPr lang="en-US" altLang="zh-CN" sz="1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31%</a:t>
              </a:r>
              <a:endPara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9" name="TextBox 51"/>
            <p:cNvSpPr txBox="1">
              <a:spLocks noChangeArrowheads="1"/>
            </p:cNvSpPr>
            <p:nvPr/>
          </p:nvSpPr>
          <p:spPr bwMode="auto">
            <a:xfrm>
              <a:off x="4839631" y="3091226"/>
              <a:ext cx="1368152" cy="1477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产线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实时汇报进度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扫描二维码直接做成品入库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生产计划准确率提升</a:t>
              </a:r>
              <a:r>
                <a:rPr lang="en-US" altLang="zh-CN" sz="1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28%</a:t>
              </a:r>
              <a:endPara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0" name="TextBox 52"/>
            <p:cNvSpPr txBox="1">
              <a:spLocks noChangeArrowheads="1"/>
            </p:cNvSpPr>
            <p:nvPr/>
          </p:nvSpPr>
          <p:spPr bwMode="auto">
            <a:xfrm>
              <a:off x="6680337" y="3091226"/>
              <a:ext cx="1368152" cy="1477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控制成品先进先出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扫描核对成品及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数量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ü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发货处理效率提升</a:t>
              </a:r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9%</a:t>
              </a:r>
              <a:endPara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标题 2"/>
          <p:cNvSpPr txBox="1"/>
          <p:nvPr/>
        </p:nvSpPr>
        <p:spPr>
          <a:xfrm>
            <a:off x="817565" y="9525"/>
            <a:ext cx="4618533" cy="465138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二维码样板客户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981075"/>
            <a:ext cx="2172335" cy="108648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31988" y="2211396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rgbClr val="7030A0"/>
                </a:solidFill>
              </a:rPr>
              <a:t>基础设置</a:t>
            </a:r>
            <a:endParaRPr lang="en-US" sz="1400" dirty="0" smtClean="0">
              <a:solidFill>
                <a:srgbClr val="7030A0"/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PDA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采购应用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生产应用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盘点和调拨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端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质量追溯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794000"/>
            <a:ext cx="1266825" cy="1228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657" y="3012428"/>
            <a:ext cx="266700" cy="104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 bwMode="auto">
          <a:xfrm>
            <a:off x="212726" y="647701"/>
            <a:ext cx="2416175" cy="4319588"/>
            <a:chOff x="212005" y="1023941"/>
            <a:chExt cx="2416648" cy="4895850"/>
          </a:xfrm>
        </p:grpSpPr>
        <p:sp>
          <p:nvSpPr>
            <p:cNvPr id="13320" name="Rectangle 6"/>
            <p:cNvSpPr>
              <a:spLocks noChangeArrowheads="1"/>
            </p:cNvSpPr>
            <p:nvPr/>
          </p:nvSpPr>
          <p:spPr bwMode="auto">
            <a:xfrm>
              <a:off x="222971" y="1023943"/>
              <a:ext cx="240568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405282" y="1023943"/>
              <a:ext cx="2223371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3322" name="Freeform 8"/>
            <p:cNvSpPr/>
            <p:nvPr/>
          </p:nvSpPr>
          <p:spPr bwMode="auto">
            <a:xfrm>
              <a:off x="2498431" y="1170633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Rectangle 9"/>
            <p:cNvSpPr>
              <a:spLocks noChangeArrowheads="1"/>
            </p:cNvSpPr>
            <p:nvPr/>
          </p:nvSpPr>
          <p:spPr bwMode="auto">
            <a:xfrm>
              <a:off x="262723" y="1138744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3326" name="Freeform 17"/>
            <p:cNvSpPr/>
            <p:nvPr/>
          </p:nvSpPr>
          <p:spPr bwMode="auto">
            <a:xfrm>
              <a:off x="2487465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7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3328" name="Line 4"/>
            <p:cNvSpPr>
              <a:spLocks noChangeShapeType="1"/>
            </p:cNvSpPr>
            <p:nvPr/>
          </p:nvSpPr>
          <p:spPr bwMode="auto">
            <a:xfrm flipH="1" flipV="1">
              <a:off x="2628653" y="1439868"/>
              <a:ext cx="0" cy="4479923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9" name="Rectangle 10"/>
            <p:cNvSpPr>
              <a:spLocks noChangeArrowheads="1"/>
            </p:cNvSpPr>
            <p:nvPr/>
          </p:nvSpPr>
          <p:spPr bwMode="auto">
            <a:xfrm>
              <a:off x="460112" y="1079505"/>
              <a:ext cx="1968410" cy="2790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30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9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1" name="Line 13"/>
            <p:cNvSpPr>
              <a:spLocks noChangeShapeType="1"/>
            </p:cNvSpPr>
            <p:nvPr/>
          </p:nvSpPr>
          <p:spPr bwMode="auto">
            <a:xfrm>
              <a:off x="228454" y="5919791"/>
              <a:ext cx="240019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15" name="内容占位符 1"/>
          <p:cNvSpPr>
            <a:spLocks noGrp="1"/>
          </p:cNvSpPr>
          <p:nvPr>
            <p:ph idx="1"/>
          </p:nvPr>
        </p:nvSpPr>
        <p:spPr>
          <a:xfrm>
            <a:off x="307976" y="1167760"/>
            <a:ext cx="2220913" cy="1692022"/>
          </a:xfrm>
        </p:spPr>
        <p:txBody>
          <a:bodyPr>
            <a:normAutofit/>
          </a:bodyPr>
          <a:lstStyle/>
          <a:p>
            <a:pPr>
              <a:buSzTx/>
            </a:pPr>
            <a:r>
              <a:rPr sz="11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打印软件</a:t>
            </a:r>
            <a:r>
              <a:rPr lang="en-US" altLang="zh-CN" sz="11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sz="11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二维码管理</a:t>
            </a:r>
            <a:r>
              <a:rPr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  <a:endParaRPr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Tx/>
            </a:pPr>
            <a:r>
              <a:rPr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所有打印二维码</a:t>
            </a:r>
            <a:r>
              <a:rPr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条码的相关操作都集中在这个平台上</a:t>
            </a:r>
            <a:r>
              <a:rPr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Tx/>
            </a:pPr>
            <a:r>
              <a:rPr sz="11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模块可以</a:t>
            </a:r>
            <a:r>
              <a:rPr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按用户</a:t>
            </a:r>
            <a:r>
              <a:rPr sz="11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操作。</a:t>
            </a:r>
            <a:endParaRPr lang="zh-CN" altLang="en-US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Tx/>
            </a:pPr>
            <a:r>
              <a:rPr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软件不占用金蝶站点。</a:t>
            </a:r>
            <a:endParaRPr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新增模块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码管理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8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0" y="475615"/>
            <a:ext cx="6215380" cy="44919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252470" y="987574"/>
            <a:ext cx="2375314" cy="388843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提供以下各类单据的二维码规则设置并打印二维码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销售订单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物料表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收料通知单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采购订单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采购入库单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发货通知单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委外出库单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委外入库单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其他出库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其他入库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二维码方案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7"/>
          <p:cNvGrpSpPr/>
          <p:nvPr/>
        </p:nvGrpSpPr>
        <p:grpSpPr bwMode="auto">
          <a:xfrm>
            <a:off x="212726" y="647701"/>
            <a:ext cx="2416175" cy="4319588"/>
            <a:chOff x="212005" y="1023941"/>
            <a:chExt cx="2416648" cy="4895850"/>
          </a:xfrm>
        </p:grpSpPr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222971" y="1023943"/>
              <a:ext cx="240568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405282" y="1023943"/>
              <a:ext cx="2223371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2498431" y="1170633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262723" y="1138744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2487465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1" name="Line 4"/>
            <p:cNvSpPr>
              <a:spLocks noChangeShapeType="1"/>
            </p:cNvSpPr>
            <p:nvPr/>
          </p:nvSpPr>
          <p:spPr bwMode="auto">
            <a:xfrm flipH="1" flipV="1">
              <a:off x="2628653" y="1439868"/>
              <a:ext cx="0" cy="4479923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460112" y="1079505"/>
              <a:ext cx="1968410" cy="2790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9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228454" y="5919791"/>
              <a:ext cx="240019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579755"/>
            <a:ext cx="6528435" cy="44551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10"/>
          <p:cNvGrpSpPr/>
          <p:nvPr/>
        </p:nvGrpSpPr>
        <p:grpSpPr bwMode="auto">
          <a:xfrm>
            <a:off x="2262204" y="2233621"/>
            <a:ext cx="2516187" cy="2365375"/>
            <a:chOff x="4299771" y="2072072"/>
            <a:chExt cx="2011052" cy="2140601"/>
          </a:xfrm>
        </p:grpSpPr>
        <p:sp>
          <p:nvSpPr>
            <p:cNvPr id="6153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4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6155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6156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6157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6158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9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6160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278452" y="1411289"/>
            <a:ext cx="21018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tx2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chemeClr val="tx2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信演示说明</a:t>
            </a:r>
            <a:endParaRPr lang="en-US" altLang="zh-CN" sz="2400" dirty="0">
              <a:solidFill>
                <a:schemeClr val="tx2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标题 2"/>
          <p:cNvSpPr txBox="1"/>
          <p:nvPr/>
        </p:nvSpPr>
        <p:spPr bwMode="auto">
          <a:xfrm>
            <a:off x="3348038" y="1504950"/>
            <a:ext cx="2590800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6150" name="标题 2"/>
          <p:cNvSpPr txBox="1"/>
          <p:nvPr/>
        </p:nvSpPr>
        <p:spPr bwMode="auto">
          <a:xfrm rot="20344795">
            <a:off x="2305050" y="1179513"/>
            <a:ext cx="1225550" cy="465137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pic>
        <p:nvPicPr>
          <p:cNvPr id="6152" name="Picture 7" descr="C:\Users\yibo_wang\Desktop\素材\金蝶PPT母版视觉元素\小方砖侧视图\PPT C_green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8270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95" y="2749550"/>
            <a:ext cx="1266825" cy="1228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252470" y="1131590"/>
            <a:ext cx="2375314" cy="388843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扫描界面一般由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部分组成，每个部分都可以设置字段的显示与排序</a:t>
            </a:r>
            <a:endParaRPr 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-PDA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扫描界面设置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7"/>
          <p:cNvGrpSpPr/>
          <p:nvPr/>
        </p:nvGrpSpPr>
        <p:grpSpPr bwMode="auto">
          <a:xfrm>
            <a:off x="212726" y="647701"/>
            <a:ext cx="2416175" cy="4319588"/>
            <a:chOff x="212005" y="1023941"/>
            <a:chExt cx="2416648" cy="4895850"/>
          </a:xfrm>
        </p:grpSpPr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222971" y="1023943"/>
              <a:ext cx="240568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405282" y="1023943"/>
              <a:ext cx="2223371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2498431" y="1170633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262723" y="1138744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2487465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1" name="Line 4"/>
            <p:cNvSpPr>
              <a:spLocks noChangeShapeType="1"/>
            </p:cNvSpPr>
            <p:nvPr/>
          </p:nvSpPr>
          <p:spPr bwMode="auto">
            <a:xfrm flipH="1" flipV="1">
              <a:off x="2628653" y="1439868"/>
              <a:ext cx="0" cy="4479923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460112" y="1079505"/>
              <a:ext cx="1968410" cy="2790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9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228454" y="5919791"/>
              <a:ext cx="240019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1586865"/>
            <a:ext cx="1692275" cy="2809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85" y="1176655"/>
            <a:ext cx="1676400" cy="2790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5" y="749300"/>
            <a:ext cx="1947545" cy="31584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20558" y="2231716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基础设置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7030A0"/>
                </a:solidFill>
              </a:rPr>
              <a:t>PDA</a:t>
            </a:r>
            <a:r>
              <a:rPr lang="zh-CN" altLang="en-US" sz="1400" dirty="0">
                <a:solidFill>
                  <a:srgbClr val="7030A0"/>
                </a:solidFill>
              </a:rPr>
              <a:t>使用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采购应用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生产应用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盘点和调拨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altLang="zh-CN" sz="1400" dirty="0" smtClean="0">
                <a:solidFill>
                  <a:schemeClr val="bg1">
                    <a:lumMod val="65000"/>
                  </a:schemeClr>
                </a:solidFill>
              </a:rPr>
              <a:t>端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质量追溯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794000"/>
            <a:ext cx="1266825" cy="1228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227" y="3032748"/>
            <a:ext cx="266700" cy="104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 bwMode="auto">
          <a:xfrm>
            <a:off x="212726" y="647701"/>
            <a:ext cx="2416175" cy="4319588"/>
            <a:chOff x="212005" y="1023941"/>
            <a:chExt cx="2416648" cy="4895850"/>
          </a:xfrm>
        </p:grpSpPr>
        <p:sp>
          <p:nvSpPr>
            <p:cNvPr id="12297" name="Rectangle 6"/>
            <p:cNvSpPr>
              <a:spLocks noChangeArrowheads="1"/>
            </p:cNvSpPr>
            <p:nvPr/>
          </p:nvSpPr>
          <p:spPr bwMode="auto">
            <a:xfrm>
              <a:off x="222971" y="1023943"/>
              <a:ext cx="240568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2298" name="Rectangle 7"/>
            <p:cNvSpPr>
              <a:spLocks noChangeArrowheads="1"/>
            </p:cNvSpPr>
            <p:nvPr/>
          </p:nvSpPr>
          <p:spPr bwMode="auto">
            <a:xfrm>
              <a:off x="405282" y="1023943"/>
              <a:ext cx="2223371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2299" name="Freeform 8"/>
            <p:cNvSpPr/>
            <p:nvPr/>
          </p:nvSpPr>
          <p:spPr bwMode="auto">
            <a:xfrm>
              <a:off x="2498431" y="1170633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Rectangle 9"/>
            <p:cNvSpPr>
              <a:spLocks noChangeArrowheads="1"/>
            </p:cNvSpPr>
            <p:nvPr/>
          </p:nvSpPr>
          <p:spPr bwMode="auto">
            <a:xfrm>
              <a:off x="262723" y="1138744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2303" name="Freeform 17"/>
            <p:cNvSpPr/>
            <p:nvPr/>
          </p:nvSpPr>
          <p:spPr bwMode="auto">
            <a:xfrm>
              <a:off x="2487465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2305" name="Line 4"/>
            <p:cNvSpPr>
              <a:spLocks noChangeShapeType="1"/>
            </p:cNvSpPr>
            <p:nvPr/>
          </p:nvSpPr>
          <p:spPr bwMode="auto">
            <a:xfrm flipH="1" flipV="1">
              <a:off x="2628653" y="1439868"/>
              <a:ext cx="0" cy="4479923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Rectangle 10"/>
            <p:cNvSpPr>
              <a:spLocks noChangeArrowheads="1"/>
            </p:cNvSpPr>
            <p:nvPr/>
          </p:nvSpPr>
          <p:spPr bwMode="auto">
            <a:xfrm>
              <a:off x="460112" y="1079505"/>
              <a:ext cx="1968410" cy="2790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307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9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Line 13"/>
            <p:cNvSpPr>
              <a:spLocks noChangeShapeType="1"/>
            </p:cNvSpPr>
            <p:nvPr/>
          </p:nvSpPr>
          <p:spPr bwMode="auto">
            <a:xfrm>
              <a:off x="228454" y="5919791"/>
              <a:ext cx="240019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212726" y="1131449"/>
            <a:ext cx="2415058" cy="383584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为广大用户所熟悉的安卓操作系统，使用方法与操作习惯与普通手机一样，安装二维码应用程序其实就是安装一个小小的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，与传统的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相比，操作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简单，容易上手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上的扫描按键有多个，可对应左手操作、右手操作及单手操作等模式。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按下扫描键后，开启扫描头，光束持续时间为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秒，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秒之内扫描二维码，完成即自动关闭扫描头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733800" y="555625"/>
            <a:ext cx="3456940" cy="44653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 bwMode="auto">
          <a:xfrm>
            <a:off x="212726" y="647701"/>
            <a:ext cx="2416175" cy="4319588"/>
            <a:chOff x="212005" y="1023941"/>
            <a:chExt cx="2416648" cy="4895850"/>
          </a:xfrm>
        </p:grpSpPr>
        <p:sp>
          <p:nvSpPr>
            <p:cNvPr id="12297" name="Rectangle 6"/>
            <p:cNvSpPr>
              <a:spLocks noChangeArrowheads="1"/>
            </p:cNvSpPr>
            <p:nvPr/>
          </p:nvSpPr>
          <p:spPr bwMode="auto">
            <a:xfrm>
              <a:off x="222971" y="1023943"/>
              <a:ext cx="240568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2298" name="Rectangle 7"/>
            <p:cNvSpPr>
              <a:spLocks noChangeArrowheads="1"/>
            </p:cNvSpPr>
            <p:nvPr/>
          </p:nvSpPr>
          <p:spPr bwMode="auto">
            <a:xfrm>
              <a:off x="405282" y="1023943"/>
              <a:ext cx="2223371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2299" name="Freeform 8"/>
            <p:cNvSpPr/>
            <p:nvPr/>
          </p:nvSpPr>
          <p:spPr bwMode="auto">
            <a:xfrm>
              <a:off x="2498431" y="1170633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Rectangle 9"/>
            <p:cNvSpPr>
              <a:spLocks noChangeArrowheads="1"/>
            </p:cNvSpPr>
            <p:nvPr/>
          </p:nvSpPr>
          <p:spPr bwMode="auto">
            <a:xfrm>
              <a:off x="262723" y="1138744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2304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12305" name="Line 4"/>
            <p:cNvSpPr>
              <a:spLocks noChangeShapeType="1"/>
            </p:cNvSpPr>
            <p:nvPr/>
          </p:nvSpPr>
          <p:spPr bwMode="auto">
            <a:xfrm flipH="1" flipV="1">
              <a:off x="2628653" y="1439868"/>
              <a:ext cx="0" cy="4479923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Rectangle 10"/>
            <p:cNvSpPr>
              <a:spLocks noChangeArrowheads="1"/>
            </p:cNvSpPr>
            <p:nvPr/>
          </p:nvSpPr>
          <p:spPr bwMode="auto">
            <a:xfrm>
              <a:off x="460112" y="1079505"/>
              <a:ext cx="1968410" cy="2790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307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9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Line 13"/>
            <p:cNvSpPr>
              <a:spLocks noChangeShapeType="1"/>
            </p:cNvSpPr>
            <p:nvPr/>
          </p:nvSpPr>
          <p:spPr bwMode="auto">
            <a:xfrm>
              <a:off x="228454" y="5919791"/>
              <a:ext cx="240019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179512" y="987432"/>
            <a:ext cx="2448272" cy="37445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安装了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二维码管理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应用程序后，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扫描助手点击设置按钮，进行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 服务器设置。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地址，进行数据的匹配，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功能界面，进入相对应的单据功能扫描做单。单据回传到金蝶自动生成单据。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-PDA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65" y="434975"/>
            <a:ext cx="1638300" cy="2138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74980"/>
            <a:ext cx="1545590" cy="2056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90" y="474980"/>
            <a:ext cx="1608455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245" y="478790"/>
            <a:ext cx="1534160" cy="205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070" y="2693670"/>
            <a:ext cx="1660525" cy="2365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640" y="2693670"/>
            <a:ext cx="1701165" cy="2365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980" y="2693670"/>
            <a:ext cx="1678305" cy="2365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-PDA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主功能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185" y="843915"/>
            <a:ext cx="1962150" cy="3456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25" y="838200"/>
            <a:ext cx="2054225" cy="3427095"/>
          </a:xfrm>
          <a:prstGeom prst="rect">
            <a:avLst/>
          </a:prstGeom>
        </p:spPr>
      </p:pic>
      <p:sp>
        <p:nvSpPr>
          <p:cNvPr id="10" name="内容占位符 1"/>
          <p:cNvSpPr>
            <a:spLocks noGrp="1"/>
          </p:cNvSpPr>
          <p:nvPr/>
        </p:nvSpPr>
        <p:spPr>
          <a:xfrm>
            <a:off x="252470" y="987574"/>
            <a:ext cx="2375314" cy="38884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kumimoji="1" lang="zh-CN" altLang="en-US" sz="2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lang="zh-CN" altLang="en-US" sz="2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lang="zh-CN" altLang="en-US" sz="18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调拨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销售订单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生产领料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收料通知单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采购订单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采购入库单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发货通知单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委外出库单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委外入库单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其他出库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其他入库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31988" y="2211396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基础设置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PDA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rgbClr val="7030A0"/>
                </a:solidFill>
              </a:rPr>
              <a:t>采购应用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生产应用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盘点和调拨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质量追溯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794000"/>
            <a:ext cx="1266825" cy="1228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/>
          </p:nvPr>
        </p:nvSpPr>
        <p:spPr>
          <a:xfrm>
            <a:off x="676277" y="97433"/>
            <a:ext cx="7346950" cy="30360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采购业务流程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（供应商打印二维码）</a:t>
            </a:r>
            <a:endParaRPr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4441" y="1494359"/>
            <a:ext cx="1366837" cy="459581"/>
          </a:xfrm>
          <a:prstGeom prst="rect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下达采购订单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339" y="1494359"/>
            <a:ext cx="1152525" cy="459581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接收订单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63600" y="2036094"/>
            <a:ext cx="0" cy="335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87339" y="2414713"/>
            <a:ext cx="1152525" cy="539353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打印二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endParaRPr lang="en-US" altLang="zh-CN" sz="1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备货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Picture 2" descr="C:\Users\rd_bin_huang\Desktop\二维码截图\二维码样式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8" y="2561158"/>
            <a:ext cx="323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287339" y="3494609"/>
            <a:ext cx="1152525" cy="432197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endParaRPr lang="en-US" altLang="zh-CN" sz="1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实物上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863600" y="3008834"/>
            <a:ext cx="0" cy="442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51050" y="789385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356100" y="816769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484441" y="789386"/>
            <a:ext cx="1366837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79389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32588" y="816769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787903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仓管员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35828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质检员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47816" y="3710111"/>
            <a:ext cx="31321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87903" y="3480322"/>
            <a:ext cx="1368425" cy="459581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收料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243638" y="3710111"/>
            <a:ext cx="10144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80288" y="3480322"/>
            <a:ext cx="1223962" cy="459581"/>
          </a:xfrm>
          <a:prstGeom prst="rect">
            <a:avLst/>
          </a:prstGeom>
          <a:gradFill>
            <a:gsLst>
              <a:gs pos="100000">
                <a:srgbClr val="9CD80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80288" y="1494359"/>
            <a:ext cx="1223962" cy="459581"/>
          </a:xfrm>
          <a:prstGeom prst="rect">
            <a:avLst/>
          </a:prstGeom>
          <a:gradFill>
            <a:gsLst>
              <a:gs pos="100000">
                <a:srgbClr val="9CD80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检验合格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7993063" y="1994421"/>
            <a:ext cx="0" cy="1433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6196013" y="1708670"/>
            <a:ext cx="1079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787903" y="1494359"/>
            <a:ext cx="1368425" cy="459581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36" name="直接箭头连接符 14335"/>
          <p:cNvCxnSpPr/>
          <p:nvPr/>
        </p:nvCxnSpPr>
        <p:spPr>
          <a:xfrm flipH="1">
            <a:off x="1490663" y="1701526"/>
            <a:ext cx="92075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48" name="TextBox 14336"/>
          <p:cNvSpPr txBox="1">
            <a:spLocks noChangeArrowheads="1"/>
          </p:cNvSpPr>
          <p:nvPr/>
        </p:nvSpPr>
        <p:spPr bwMode="auto">
          <a:xfrm>
            <a:off x="2754313" y="3450557"/>
            <a:ext cx="539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送货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9" name="TextBox 56"/>
          <p:cNvSpPr txBox="1">
            <a:spLocks noChangeArrowheads="1"/>
          </p:cNvSpPr>
          <p:nvPr/>
        </p:nvSpPr>
        <p:spPr bwMode="auto">
          <a:xfrm>
            <a:off x="6462713" y="3462463"/>
            <a:ext cx="539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报检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0" name="TextBox 57"/>
          <p:cNvSpPr txBox="1">
            <a:spLocks noChangeArrowheads="1"/>
          </p:cNvSpPr>
          <p:nvPr/>
        </p:nvSpPr>
        <p:spPr bwMode="auto">
          <a:xfrm>
            <a:off x="1773238" y="1456259"/>
            <a:ext cx="539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 descr="C:\Users\rd_bin_huang\Desktop\二维码截图\二维码样式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9" y="3547426"/>
            <a:ext cx="338112" cy="31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/>
          </p:nvPr>
        </p:nvSpPr>
        <p:spPr>
          <a:xfrm>
            <a:off x="539552" y="94904"/>
            <a:ext cx="7346950" cy="30360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采购业务角色分析</a:t>
            </a:r>
            <a:endParaRPr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95536" y="751530"/>
          <a:ext cx="8352928" cy="387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7056784"/>
              </a:tblGrid>
              <a:tr h="740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涉及角色</a:t>
                      </a:r>
                      <a:endParaRPr lang="zh-CN" alt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zh-CN" altLang="en-US" sz="13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采购员、供应商、仓管员、质检员</a:t>
                      </a:r>
                      <a:endParaRPr lang="en-US" altLang="zh-CN" sz="13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8012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角色业务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采购员：下达采购订单给供应商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供应商：打印订单二维码、将二维码粘贴在货品外包装、送货至企业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仓管员：扫描货品二维码收料，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</a:tr>
              <a:tr h="108012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业务痛点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供应商如何打印二维码？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什么时候需要收料？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收哪些物料？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应入库物料和实际入库物料是否一致？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解决特性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供应商实现在线打印二维码，权限设置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供应商只能看到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供应商的订单信息。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PDA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上显示待入库列表，列示出需要进行入库的单据</a:t>
                      </a:r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扫描实物上的二维码与待入库物料进行核对，确保物料和数量准确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/>
          </p:nvPr>
        </p:nvSpPr>
        <p:spPr>
          <a:xfrm>
            <a:off x="676277" y="97433"/>
            <a:ext cx="7346950" cy="30360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采购业务流程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企业自己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打印二维码</a:t>
            </a: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物料免检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4441" y="1494359"/>
            <a:ext cx="1366837" cy="459581"/>
          </a:xfrm>
          <a:prstGeom prst="rect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下达采购订单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339" y="1494359"/>
            <a:ext cx="1152525" cy="459581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接收订单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7339" y="3494609"/>
            <a:ext cx="1152525" cy="432197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备货、发货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863602" y="2067694"/>
            <a:ext cx="1" cy="1384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51050" y="789385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356100" y="816769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484441" y="789386"/>
            <a:ext cx="1366837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79389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32588" y="816769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826003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收料仓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管员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35828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入库仓管员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47816" y="3710111"/>
            <a:ext cx="31321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87903" y="3480322"/>
            <a:ext cx="1406525" cy="603597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按单收料，做收料通知单，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243638" y="1724148"/>
            <a:ext cx="10144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380288" y="1494359"/>
            <a:ext cx="1223962" cy="459581"/>
          </a:xfrm>
          <a:prstGeom prst="rect">
            <a:avLst/>
          </a:prstGeom>
          <a:gradFill>
            <a:gsLst>
              <a:gs pos="100000">
                <a:srgbClr val="9CD80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</a:t>
            </a:r>
            <a:endParaRPr lang="en-US" altLang="zh-CN" sz="1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码入库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87903" y="1494359"/>
            <a:ext cx="1368425" cy="459581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物料上贴二</a:t>
            </a:r>
            <a:endParaRPr lang="en-US" altLang="zh-CN" sz="1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维码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36" name="直接箭头连接符 14335"/>
          <p:cNvCxnSpPr/>
          <p:nvPr/>
        </p:nvCxnSpPr>
        <p:spPr>
          <a:xfrm flipH="1">
            <a:off x="1490663" y="1701526"/>
            <a:ext cx="92075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48" name="TextBox 14336"/>
          <p:cNvSpPr txBox="1">
            <a:spLocks noChangeArrowheads="1"/>
          </p:cNvSpPr>
          <p:nvPr/>
        </p:nvSpPr>
        <p:spPr bwMode="auto">
          <a:xfrm>
            <a:off x="2754313" y="3450557"/>
            <a:ext cx="539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送货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0" name="TextBox 57"/>
          <p:cNvSpPr txBox="1">
            <a:spLocks noChangeArrowheads="1"/>
          </p:cNvSpPr>
          <p:nvPr/>
        </p:nvSpPr>
        <p:spPr bwMode="auto">
          <a:xfrm>
            <a:off x="1773238" y="1456259"/>
            <a:ext cx="539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 descr="C:\Users\rd_bin_huang\Desktop\二维码截图\二维码样式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039" y="1574130"/>
            <a:ext cx="323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4827590" y="2482875"/>
            <a:ext cx="1368425" cy="459581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料通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知单二维码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Picture 2" descr="C:\Users\rd_bin_huang\Desktop\二维码截图\二维码样式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76" y="2562646"/>
            <a:ext cx="323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直接箭头连接符 41"/>
          <p:cNvCxnSpPr/>
          <p:nvPr/>
        </p:nvCxnSpPr>
        <p:spPr>
          <a:xfrm flipH="1" flipV="1">
            <a:off x="5471319" y="2979638"/>
            <a:ext cx="794" cy="437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5443538" y="2001020"/>
            <a:ext cx="0" cy="426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179512" y="915566"/>
            <a:ext cx="2376265" cy="3816424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业务：扫描二维码收料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界面点击应用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外购入库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，进入扫描界面，选择好，料通知单详供应商，直接扫描贴好的二维码识别物料，输入数量，点击添加该物料添加完毕。继续扫描下一个物料， 右上角自动添加按钮勾选之后，可以连续扫描。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扫码界面向左边滑动，设置表头，表头设置好为默认。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外购入库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0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0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30" y="666750"/>
            <a:ext cx="2042160" cy="3415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666750"/>
            <a:ext cx="1867535" cy="3376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0" y="691515"/>
            <a:ext cx="2187575" cy="33661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矩形 13"/>
          <p:cNvSpPr>
            <a:spLocks noChangeArrowheads="1"/>
          </p:cNvSpPr>
          <p:nvPr/>
        </p:nvSpPr>
        <p:spPr bwMode="auto">
          <a:xfrm>
            <a:off x="2934545" y="1923678"/>
            <a:ext cx="2879700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硬件：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PDA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标题 2"/>
          <p:cNvSpPr txBox="1"/>
          <p:nvPr/>
        </p:nvSpPr>
        <p:spPr bwMode="auto">
          <a:xfrm>
            <a:off x="2843808" y="1387832"/>
            <a:ext cx="3384773" cy="46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 dirty="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本方案</a:t>
            </a:r>
            <a:r>
              <a:rPr kumimoji="1" lang="zh-CN" altLang="en-US" sz="2600" dirty="0" smtClean="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适用工作环境：</a:t>
            </a:r>
            <a:endParaRPr kumimoji="1" lang="zh-CN" altLang="en-US" sz="2600" dirty="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pic>
        <p:nvPicPr>
          <p:cNvPr id="7173" name="Picture 7" descr="C:\Users\yibo_wang\Desktop\素材\金蝶PPT母版视觉元素\小方砖侧视图\PPT C_green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8270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2934406" y="2329150"/>
            <a:ext cx="4034383" cy="1938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K/3WISE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旗舰版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专业版 商贸版</a:t>
            </a:r>
            <a:endParaRPr lang="zh-CN" alt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2"/>
          <p:cNvSpPr txBox="1"/>
          <p:nvPr/>
        </p:nvSpPr>
        <p:spPr bwMode="auto">
          <a:xfrm>
            <a:off x="1331432" y="3681264"/>
            <a:ext cx="5544616" cy="4651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□ </a:t>
            </a:r>
            <a:r>
              <a:rPr kumimoji="1" lang="zh-CN" altLang="en-US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本</a:t>
            </a:r>
            <a:r>
              <a:rPr kumimoji="1" lang="zh-CN" altLang="en-US" sz="1100" dirty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方案</a:t>
            </a:r>
            <a:r>
              <a:rPr kumimoji="1" lang="zh-CN" altLang="en-US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涉及的</a:t>
            </a:r>
            <a:r>
              <a:rPr kumimoji="1" lang="en-US" altLang="zh-CN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PDA</a:t>
            </a:r>
            <a:r>
              <a:rPr kumimoji="1" lang="zh-CN" altLang="en-US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为特定的</a:t>
            </a:r>
            <a:r>
              <a:rPr kumimoji="1" lang="en-US" altLang="zh-CN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ANDROID</a:t>
            </a:r>
            <a:r>
              <a:rPr kumimoji="1" lang="zh-CN" altLang="en-US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版本的设备，非指定版本</a:t>
            </a:r>
            <a:r>
              <a:rPr kumimoji="1" lang="en-US" altLang="zh-CN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PDA</a:t>
            </a:r>
            <a:r>
              <a:rPr kumimoji="1" lang="zh-CN" altLang="en-US" sz="1100" dirty="0" smtClean="0">
                <a:latin typeface="华文楷体" pitchFamily="2" charset="-122"/>
                <a:ea typeface="华文楷体" pitchFamily="2" charset="-122"/>
                <a:cs typeface="微软雅黑" panose="020B0503020204020204" pitchFamily="34" charset="-122"/>
              </a:rPr>
              <a:t>暂不支持</a:t>
            </a:r>
            <a:r>
              <a:rPr kumimoji="1" lang="zh-CN" altLang="en-US" sz="11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。</a:t>
            </a:r>
            <a:endParaRPr kumimoji="1" lang="zh-CN" altLang="en-US" sz="11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388110"/>
            <a:ext cx="1266825" cy="1228725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762750" y="1301750"/>
            <a:ext cx="1604645" cy="207264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179512" y="915566"/>
            <a:ext cx="2376265" cy="4025442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业务：确定待入库业务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界面点击应用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下推单据选择采购订单下推外购入库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，进入外购待入库列表界面，显示系统已审核未入库的单据进行下载操作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通过这里显示的外购入库下推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，即可知道需要处理的入库业务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直接扫描以贴好的二维码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进行检验入库完成外购入库并关联源单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标题 2"/>
          <p:cNvSpPr>
            <a:spLocks noGrp="1"/>
          </p:cNvSpPr>
          <p:nvPr>
            <p:ph type="title"/>
          </p:nvPr>
        </p:nvSpPr>
        <p:spPr>
          <a:xfrm>
            <a:off x="817880" y="9525"/>
            <a:ext cx="3784600" cy="46545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采购订单下推外购入库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0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0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474980"/>
            <a:ext cx="1821815" cy="2065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457200"/>
            <a:ext cx="1874520" cy="2083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315" y="475615"/>
            <a:ext cx="1833880" cy="2065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2695575"/>
            <a:ext cx="1739900" cy="22523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190478" y="915566"/>
            <a:ext cx="2365299" cy="4025442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业务：扫描出库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smtClean="0">
                <a:sym typeface="+mn-ea"/>
              </a:rPr>
              <a:t>PDA</a:t>
            </a:r>
            <a:r>
              <a:rPr sz="1100">
                <a:sym typeface="+mn-ea"/>
              </a:rPr>
              <a:t>主</a:t>
            </a:r>
            <a:r>
              <a:rPr sz="1100" smtClean="0">
                <a:sym typeface="+mn-ea"/>
              </a:rPr>
              <a:t>界面点击应用</a:t>
            </a:r>
            <a:r>
              <a:rPr lang="en-US" altLang="zh-CN" sz="1100" smtClean="0">
                <a:sym typeface="+mn-ea"/>
              </a:rPr>
              <a:t>【</a:t>
            </a:r>
            <a:r>
              <a:rPr sz="1100" smtClean="0">
                <a:sym typeface="+mn-ea"/>
              </a:rPr>
              <a:t>下推单据选择销售订单下推销售出库</a:t>
            </a:r>
            <a:r>
              <a:rPr lang="en-US" altLang="zh-CN" sz="1100" smtClean="0">
                <a:sym typeface="+mn-ea"/>
              </a:rPr>
              <a:t>】</a:t>
            </a:r>
            <a:r>
              <a:rPr sz="1100" smtClean="0">
                <a:sym typeface="+mn-ea"/>
              </a:rPr>
              <a:t>，进入销售待出库列表界面，显示系统已审核未出库的单据进行下载操作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扫描二维码会自动匹配物料至对应的分录，如果扫描二维码物料不存在，或者二维码不一致，会弹出提示，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扫描一个物料二维码，添加一条分录，可连续扫描后，再提交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标题 2"/>
          <p:cNvSpPr>
            <a:spLocks noGrp="1"/>
          </p:cNvSpPr>
          <p:nvPr>
            <p:ph type="title"/>
          </p:nvPr>
        </p:nvSpPr>
        <p:spPr>
          <a:xfrm>
            <a:off x="817880" y="9525"/>
            <a:ext cx="4664710" cy="465455"/>
          </a:xfrm>
        </p:spPr>
        <p:txBody>
          <a:bodyPr>
            <a:normAutofit/>
          </a:bodyPr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销售订单下推销售出库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0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0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80" y="885190"/>
            <a:ext cx="1872615" cy="3161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885190"/>
            <a:ext cx="1994535" cy="3204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580" y="885190"/>
            <a:ext cx="1938020" cy="32035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1"/>
          <p:cNvSpPr>
            <a:spLocks noGrp="1"/>
          </p:cNvSpPr>
          <p:nvPr>
            <p:ph idx="1"/>
          </p:nvPr>
        </p:nvSpPr>
        <p:spPr>
          <a:xfrm>
            <a:off x="190478" y="915566"/>
            <a:ext cx="2365299" cy="4025442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业务：扫描入库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smtClean="0">
                <a:sym typeface="+mn-ea"/>
              </a:rPr>
              <a:t>PDA</a:t>
            </a:r>
            <a:r>
              <a:rPr sz="1100">
                <a:sym typeface="+mn-ea"/>
              </a:rPr>
              <a:t>主</a:t>
            </a:r>
            <a:r>
              <a:rPr sz="1100" smtClean="0">
                <a:sym typeface="+mn-ea"/>
              </a:rPr>
              <a:t>界面点击应用</a:t>
            </a:r>
            <a:r>
              <a:rPr lang="en-US" altLang="zh-CN" sz="1100" smtClean="0">
                <a:sym typeface="+mn-ea"/>
              </a:rPr>
              <a:t>【</a:t>
            </a:r>
            <a:r>
              <a:rPr sz="1100" smtClean="0">
                <a:sym typeface="+mn-ea"/>
              </a:rPr>
              <a:t>产品入库</a:t>
            </a:r>
            <a:r>
              <a:rPr lang="en-US" altLang="zh-CN" sz="1100" smtClean="0">
                <a:sym typeface="+mn-ea"/>
              </a:rPr>
              <a:t>】</a:t>
            </a:r>
            <a:r>
              <a:rPr sz="1100" smtClean="0">
                <a:sym typeface="+mn-ea"/>
              </a:rPr>
              <a:t>，进入扫描界面，选择好交货单位，直接扫描贴好的二维码识别物料，输入数量，点击添加该物料添加完毕。继续扫描下一个物料， 右上角自动添加按钮勾选之后，可以连续扫描。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sz="1100" smtClean="0">
                <a:sym typeface="+mn-ea"/>
              </a:rPr>
              <a:t>扫码界面向左边滑动，设置表头，表头设置好为默认。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产成品入库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0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0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25" y="1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95" y="627380"/>
            <a:ext cx="1985010" cy="3341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90" y="626110"/>
            <a:ext cx="2234565" cy="32359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31988" y="2211396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基础设置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PDA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采购应用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rgbClr val="7030A0"/>
                </a:solidFill>
              </a:rPr>
              <a:t>生产应用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 dirty="0" smtClean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盘点和调拨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质量追溯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60" y="2781935"/>
            <a:ext cx="1266825" cy="1228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内容占位符 1"/>
          <p:cNvSpPr txBox="1"/>
          <p:nvPr/>
        </p:nvSpPr>
        <p:spPr bwMode="auto">
          <a:xfrm>
            <a:off x="192212" y="902866"/>
            <a:ext cx="2376265" cy="4025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业务：扫描发料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PDA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界面点击应用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生产领料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，进入扫描界面，选择好领料部门，直接扫描贴好的二维码识别物料，输入数量，点击添加该物料添加完毕。继续扫描下一个物料</a:t>
            </a:r>
            <a:endPara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扫码界面向左边滑动，设置表头，表头设置好为默认。</a:t>
            </a:r>
            <a:endParaRPr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待领料列表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7" descr="C:\Users\yibo_wang\Desktop\素材\金蝶PPT母版视觉元素\小方砖侧视图\PPT C_g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"/>
            <a:ext cx="8270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7"/>
          <p:cNvGrpSpPr/>
          <p:nvPr/>
        </p:nvGrpSpPr>
        <p:grpSpPr bwMode="auto">
          <a:xfrm>
            <a:off x="179705" y="574675"/>
            <a:ext cx="2730500" cy="4424680"/>
            <a:chOff x="212005" y="1023941"/>
            <a:chExt cx="2376729" cy="489585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1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19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90" y="717550"/>
            <a:ext cx="2451735" cy="3983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45" y="717550"/>
            <a:ext cx="2655570" cy="3933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772026" y="2764632"/>
            <a:ext cx="1366837" cy="551260"/>
          </a:xfrm>
          <a:prstGeom prst="rect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扫描产品二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维码核对发货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3488" y="2783682"/>
            <a:ext cx="1152525" cy="513160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生成发货通知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488" y="1594247"/>
            <a:ext cx="1204913" cy="551259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做销售订单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079748" y="2247901"/>
            <a:ext cx="0" cy="48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267198" y="789385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772026" y="789386"/>
            <a:ext cx="1366837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仓管员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95538" y="789386"/>
            <a:ext cx="1368425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销售员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727448" y="3040856"/>
            <a:ext cx="9715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716015" y="789385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标题 2"/>
          <p:cNvSpPr txBox="1"/>
          <p:nvPr/>
        </p:nvSpPr>
        <p:spPr bwMode="auto">
          <a:xfrm>
            <a:off x="647503" y="86917"/>
            <a:ext cx="7346950" cy="303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销售业务流程</a:t>
            </a:r>
            <a:endParaRPr lang="zh-CN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椭圆 15"/>
          <p:cNvSpPr/>
          <p:nvPr/>
        </p:nvSpPr>
        <p:spPr>
          <a:xfrm>
            <a:off x="5148065" y="789386"/>
            <a:ext cx="1366837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020272" y="789385"/>
            <a:ext cx="0" cy="3726656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311034" y="789386"/>
            <a:ext cx="1366837" cy="216694"/>
          </a:xfrm>
          <a:prstGeom prst="ellipse">
            <a:avLst/>
          </a:prstGeom>
          <a:gradFill>
            <a:gsLst>
              <a:gs pos="100000">
                <a:srgbClr val="FFCC99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37651" y="2758613"/>
            <a:ext cx="1440161" cy="564487"/>
          </a:xfrm>
          <a:prstGeom prst="rect">
            <a:avLst/>
          </a:prstGeom>
          <a:gradFill>
            <a:gsLst>
              <a:gs pos="100000">
                <a:srgbClr val="9CD80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使用产品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259585" y="3040262"/>
            <a:ext cx="2990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311036" y="1581020"/>
            <a:ext cx="1440161" cy="564487"/>
          </a:xfrm>
          <a:prstGeom prst="rect">
            <a:avLst/>
          </a:prstGeom>
          <a:gradFill>
            <a:gsLst>
              <a:gs pos="100000">
                <a:srgbClr val="9CD80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057729" y="2219326"/>
            <a:ext cx="0" cy="48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115595" y="1594247"/>
            <a:ext cx="1472631" cy="551259"/>
          </a:xfrm>
          <a:prstGeom prst="rect">
            <a:avLst/>
          </a:prstGeom>
          <a:gradFill>
            <a:gsLst>
              <a:gs pos="0">
                <a:srgbClr val="FFFF00"/>
              </a:gs>
              <a:gs pos="0">
                <a:srgbClr val="00B0F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扫描产品二维码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进行质量追溯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597751" y="1869876"/>
            <a:ext cx="6614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/>
          </p:nvPr>
        </p:nvSpPr>
        <p:spPr>
          <a:xfrm>
            <a:off x="611560" y="104428"/>
            <a:ext cx="7346950" cy="30360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业务角色分析</a:t>
            </a:r>
            <a:endParaRPr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95536" y="751530"/>
          <a:ext cx="8352928" cy="390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7056784"/>
              </a:tblGrid>
              <a:tr h="740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涉及角色</a:t>
                      </a:r>
                      <a:endParaRPr lang="zh-CN" alt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销售员、仓管员、售后</a:t>
                      </a:r>
                      <a:endParaRPr lang="en-US" altLang="zh-CN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角色业务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销售员：下达销售订单，并生成发货通知单，通知仓库发货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仓管员：根据发货通知单要求，持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PDA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逐一扫描产品上的二维码，核对物料和数量，提交生成销售出库单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业务痛点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仓管员需要发哪些货？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如何确保需要发的货物和实际发出的货物一致？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产品出现质量问题时，如何方便快速查找问题的来源，快速跟进问题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解决特性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发货待处理列表，显示需要处理的发货通知单，指导发货过程</a:t>
                      </a:r>
                      <a:endParaRPr lang="en-US" altLang="zh-CN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扫描产品上二维码，核对发货的物料、数量信息，确保发货准确</a:t>
                      </a:r>
                      <a:endParaRPr lang="en-US" altLang="zh-CN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indent="0">
                        <a:buFont typeface="Wingdings" panose="05000000000000000000" pitchFamily="2" charset="2"/>
                        <a:buNone/>
                      </a:pPr>
                      <a:endParaRPr lang="zh-CN" altLang="en-US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1"/>
          <p:cNvSpPr txBox="1"/>
          <p:nvPr/>
        </p:nvSpPr>
        <p:spPr bwMode="auto">
          <a:xfrm>
            <a:off x="179512" y="948204"/>
            <a:ext cx="2376265" cy="37875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业务：选取发货单据</a:t>
            </a:r>
            <a:endParaRPr kumimoji="1"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主界面点击</a:t>
            </a:r>
            <a:r>
              <a:rPr kumimoji="1"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销售订单下推销售出库</a:t>
            </a:r>
            <a:r>
              <a:rPr kumimoji="1"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功能，进入待出库单据列表，显示已审核未出库的销售订单</a:t>
            </a:r>
            <a:endParaRPr kumimoji="1" lang="en-US" altLang="zh-CN" sz="12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通过销售订单列表，可以知道有哪些业务单据需要处理</a:t>
            </a:r>
            <a:endParaRPr kumimoji="1" lang="en-US" altLang="zh-CN" sz="12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点选</a:t>
            </a:r>
            <a:r>
              <a:rPr kumimoji="1"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需要处理的销售订单下载，即进入销售出库详情界面</a:t>
            </a:r>
            <a:endParaRPr kumimoji="1" lang="en-US" altLang="zh-CN" sz="12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endParaRPr kumimoji="1"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endParaRPr kumimoji="1" lang="zh-CN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17880" y="9525"/>
            <a:ext cx="3956050" cy="46545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销售订单下推销售出库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2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115695"/>
            <a:ext cx="1808480" cy="2913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170" y="1115695"/>
            <a:ext cx="1791335" cy="2912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70" y="1107440"/>
            <a:ext cx="1918970" cy="2928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1"/>
          <p:cNvSpPr txBox="1"/>
          <p:nvPr/>
        </p:nvSpPr>
        <p:spPr bwMode="auto">
          <a:xfrm>
            <a:off x="195265" y="993924"/>
            <a:ext cx="2504528" cy="38884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业务：扫描出库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选择销售出库进入功能界面。 选好销售客户。 即可扫描识别物料做销售出库</a:t>
            </a:r>
            <a:endParaRPr kumimoji="1"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销售应用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销售出库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7"/>
          <p:cNvGrpSpPr/>
          <p:nvPr/>
        </p:nvGrpSpPr>
        <p:grpSpPr bwMode="auto">
          <a:xfrm>
            <a:off x="179512" y="627534"/>
            <a:ext cx="2520280" cy="4320480"/>
            <a:chOff x="212005" y="1023941"/>
            <a:chExt cx="2376729" cy="4895850"/>
          </a:xfrm>
        </p:grpSpPr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70" y="676275"/>
            <a:ext cx="2323465" cy="3611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460" y="676275"/>
            <a:ext cx="2299970" cy="36728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43418" y="2177741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基础设置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PDA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采购应用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生产应用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7030A0"/>
                </a:solidFill>
              </a:rPr>
              <a:t>盘点和调拨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质量追溯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60" y="2781935"/>
            <a:ext cx="1266825" cy="1228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软、硬件支持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3" name="Picture 7" descr="C:\Users\yibo_wang\Desktop\素材\金蝶PPT母版视觉元素\小方砖侧视图\PPT C_green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8270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13385" y="699770"/>
          <a:ext cx="8406765" cy="403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  <a:gridCol w="4896485"/>
                <a:gridCol w="2376170"/>
              </a:tblGrid>
              <a:tr h="24859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dirty="0"/>
                        <a:t>PDA</a:t>
                      </a:r>
                      <a:endParaRPr lang="en-US" altLang="zh-CN" dirty="0" smtClean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适用于移动业务使用二维码扫描功能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版本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PDA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，其他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PDA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暂不支持，有需要请联系方左科技购买</a:t>
                      </a:r>
                      <a:endParaRPr lang="zh-CN" altLang="en-US" sz="14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546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支持软件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K3/wise 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全系列版本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K3/RISE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旗舰版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  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全系列版本号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专业版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  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全系列版本号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商贸版 </a:t>
                      </a:r>
                      <a:r>
                        <a:rPr lang="en-US" altLang="zh-CN" sz="13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 </a:t>
                      </a:r>
                      <a:r>
                        <a:rPr lang="zh-CN" altLang="en-US" sz="13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全系列版本号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  <a:p>
                      <a:endParaRPr lang="zh-CN" altLang="en-US" dirty="0"/>
                    </a:p>
                    <a:p>
                      <a:r>
                        <a:rPr lang="zh-CN" altLang="en-US" dirty="0"/>
                        <a:t>版本号 支持新老版本：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599565"/>
            <a:ext cx="586105" cy="1163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776845" y="1599565"/>
            <a:ext cx="927100" cy="116459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图片 7" descr="X6S00K5S`_3B12V@1Z)]J1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5805" y="1592580"/>
            <a:ext cx="701040" cy="11709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/>
          </p:nvPr>
        </p:nvSpPr>
        <p:spPr>
          <a:xfrm>
            <a:off x="611560" y="104428"/>
            <a:ext cx="7346950" cy="30360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盘点调拨业务角色分析</a:t>
            </a:r>
            <a:endParaRPr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95536" y="751530"/>
          <a:ext cx="8352928" cy="365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7056784"/>
              </a:tblGrid>
              <a:tr h="740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涉及角色</a:t>
                      </a:r>
                      <a:endParaRPr lang="zh-CN" alt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仓管员</a:t>
                      </a:r>
                      <a:endParaRPr lang="en-US" altLang="zh-CN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角色业务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将物料在仓库与仓库之间进行调拨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将物料在仓库内部仓位之间进行调拨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按要求进行盘点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5D4CF"/>
                    </a:solidFill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业务痛点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调拨实物与系统不一致，如何确保账实相符？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盘点工作量大，操作繁琐，需要很长时间，纸质单据记录，准确性不高？</a:t>
                      </a:r>
                      <a:endParaRPr lang="en-US" alt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解决特性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调出仓库用</a:t>
                      </a:r>
                      <a:r>
                        <a:rPr lang="en-US" altLang="zh-CN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PDA</a:t>
                      </a: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扫描物料二维码做调拨单，调入仓库扫描物料二维码进行核对确认，确保账实相符</a:t>
                      </a:r>
                      <a:endParaRPr lang="en-US" altLang="zh-CN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仓管员持</a:t>
                      </a:r>
                      <a:r>
                        <a:rPr lang="en-US" altLang="zh-CN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PDA</a:t>
                      </a:r>
                      <a:r>
                        <a:rPr lang="zh-CN" altLang="en-US" sz="13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扫描物料二维码进行盘点数据录入，准确高效</a:t>
                      </a:r>
                      <a:endParaRPr lang="zh-CN" altLang="en-US" sz="13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CDE7D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内容占位符 1"/>
          <p:cNvSpPr txBox="1"/>
          <p:nvPr/>
        </p:nvSpPr>
        <p:spPr bwMode="auto">
          <a:xfrm>
            <a:off x="213669" y="866791"/>
            <a:ext cx="2401267" cy="39775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业务：盘点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建好盘点方案后，在列中表显示。选择盘点方案下载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在物料盘点表界面，直接扫描物料的二维码，程序根据物料、批次、、供应商等维度，自动匹配库存记录，更新扫描数量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提交后将</a:t>
            </a: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数量传递至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盘点报告中的实盘数量字段，完成盘点业务</a:t>
            </a:r>
            <a:endParaRPr kumimoji="1"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/>
          <p:cNvGrpSpPr/>
          <p:nvPr/>
        </p:nvGrpSpPr>
        <p:grpSpPr>
          <a:xfrm>
            <a:off x="198761" y="578897"/>
            <a:ext cx="2420972" cy="4279489"/>
            <a:chOff x="198761" y="578896"/>
            <a:chExt cx="2420972" cy="4279489"/>
          </a:xfrm>
        </p:grpSpPr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220004" y="4858385"/>
              <a:ext cx="239972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8761" y="578896"/>
              <a:ext cx="2416175" cy="4279488"/>
              <a:chOff x="212726" y="767952"/>
              <a:chExt cx="2416175" cy="4279488"/>
            </a:xfrm>
          </p:grpSpPr>
          <p:sp>
            <p:nvSpPr>
              <p:cNvPr id="28" name="Rectangle 6"/>
              <p:cNvSpPr>
                <a:spLocks noChangeArrowheads="1"/>
              </p:cNvSpPr>
              <p:nvPr/>
            </p:nvSpPr>
            <p:spPr bwMode="auto">
              <a:xfrm>
                <a:off x="212726" y="767955"/>
                <a:ext cx="2416175" cy="272653"/>
              </a:xfrm>
              <a:prstGeom prst="rect">
                <a:avLst/>
              </a:prstGeom>
              <a:noFill/>
              <a:ln w="12700">
                <a:solidFill>
                  <a:srgbClr val="06669F"/>
                </a:solidFill>
                <a:miter lim="800000"/>
              </a:ln>
            </p:spPr>
            <p:txBody>
              <a:bodyPr/>
              <a:lstStyle/>
              <a:p>
                <a:pPr>
                  <a:buClr>
                    <a:srgbClr val="0000FF"/>
                  </a:buClr>
                </a:pPr>
                <a:endParaRPr lang="zh-CN" altLang="zh-CN">
                  <a:latin typeface="Arial" panose="020B060402020202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405965" y="767955"/>
                <a:ext cx="2222936" cy="272653"/>
              </a:xfrm>
              <a:prstGeom prst="rect">
                <a:avLst/>
              </a:prstGeom>
              <a:solidFill>
                <a:srgbClr val="06669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buClr>
                    <a:srgbClr val="0000FF"/>
                  </a:buClr>
                </a:pPr>
                <a:endParaRPr lang="zh-CN" altLang="zh-CN">
                  <a:latin typeface="Arial" panose="020B060402020202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2498704" y="877972"/>
                <a:ext cx="61672" cy="51934"/>
              </a:xfrm>
              <a:custGeom>
                <a:avLst/>
                <a:gdLst>
                  <a:gd name="T0" fmla="*/ 0 w 40"/>
                  <a:gd name="T1" fmla="*/ 2147483647 h 80"/>
                  <a:gd name="T2" fmla="*/ 2147483647 w 40"/>
                  <a:gd name="T3" fmla="*/ 2147483647 h 80"/>
                  <a:gd name="T4" fmla="*/ 0 w 40"/>
                  <a:gd name="T5" fmla="*/ 0 h 80"/>
                  <a:gd name="T6" fmla="*/ 0 w 40"/>
                  <a:gd name="T7" fmla="*/ 2147483647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"/>
                  <a:gd name="T13" fmla="*/ 0 h 80"/>
                  <a:gd name="T14" fmla="*/ 40 w 40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" h="80">
                    <a:moveTo>
                      <a:pt x="0" y="80"/>
                    </a:moveTo>
                    <a:lnTo>
                      <a:pt x="40" y="40"/>
                    </a:lnTo>
                    <a:lnTo>
                      <a:pt x="0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Rectangle 9"/>
              <p:cNvSpPr>
                <a:spLocks noChangeArrowheads="1"/>
              </p:cNvSpPr>
              <p:nvPr/>
            </p:nvSpPr>
            <p:spPr bwMode="auto">
              <a:xfrm>
                <a:off x="263434" y="854055"/>
                <a:ext cx="124715" cy="915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algn="ctr"/>
                <a:endParaRPr lang="zh-CN" altLang="zh-CN" sz="1600">
                  <a:solidFill>
                    <a:srgbClr val="006699"/>
                  </a:solidFill>
                  <a:latin typeface="黑体" panose="02010609060101010101" pitchFamily="2" charset="-122"/>
                  <a:ea typeface="楷体_GB2312" pitchFamily="49" charset="-122"/>
                </a:endParaRPr>
              </a:p>
            </p:txBody>
          </p:sp>
          <p:sp>
            <p:nvSpPr>
              <p:cNvPr id="34" name="Freeform 17"/>
              <p:cNvSpPr/>
              <p:nvPr/>
            </p:nvSpPr>
            <p:spPr bwMode="auto">
              <a:xfrm>
                <a:off x="2487741" y="2705581"/>
                <a:ext cx="61672" cy="51934"/>
              </a:xfrm>
              <a:custGeom>
                <a:avLst/>
                <a:gdLst>
                  <a:gd name="T0" fmla="*/ 0 w 40"/>
                  <a:gd name="T1" fmla="*/ 2147483647 h 80"/>
                  <a:gd name="T2" fmla="*/ 2147483647 w 40"/>
                  <a:gd name="T3" fmla="*/ 2147483647 h 80"/>
                  <a:gd name="T4" fmla="*/ 0 w 40"/>
                  <a:gd name="T5" fmla="*/ 0 h 80"/>
                  <a:gd name="T6" fmla="*/ 0 w 40"/>
                  <a:gd name="T7" fmla="*/ 2147483647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"/>
                  <a:gd name="T13" fmla="*/ 0 h 80"/>
                  <a:gd name="T14" fmla="*/ 40 w 40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" h="80">
                    <a:moveTo>
                      <a:pt x="0" y="80"/>
                    </a:moveTo>
                    <a:lnTo>
                      <a:pt x="40" y="40"/>
                    </a:lnTo>
                    <a:lnTo>
                      <a:pt x="0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auto">
              <a:xfrm>
                <a:off x="252470" y="2681664"/>
                <a:ext cx="124715" cy="915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algn="ctr"/>
                <a:endParaRPr lang="zh-CN" altLang="zh-CN" sz="1600">
                  <a:solidFill>
                    <a:srgbClr val="006699"/>
                  </a:solidFill>
                  <a:latin typeface="黑体" panose="02010609060101010101" pitchFamily="2" charset="-122"/>
                  <a:ea typeface="楷体_GB2312" pitchFamily="49" charset="-122"/>
                </a:endParaRPr>
              </a:p>
            </p:txBody>
          </p:sp>
          <p:sp>
            <p:nvSpPr>
              <p:cNvPr id="36" name="Line 4"/>
              <p:cNvSpPr>
                <a:spLocks noChangeShapeType="1"/>
              </p:cNvSpPr>
              <p:nvPr/>
            </p:nvSpPr>
            <p:spPr bwMode="auto">
              <a:xfrm flipH="1" flipV="1">
                <a:off x="2628901" y="1079897"/>
                <a:ext cx="0" cy="3967543"/>
              </a:xfrm>
              <a:prstGeom prst="line">
                <a:avLst/>
              </a:prstGeom>
              <a:noFill/>
              <a:ln w="12700">
                <a:solidFill>
                  <a:srgbClr val="06669F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460784" y="809626"/>
                <a:ext cx="1968025" cy="2462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zh-CN" altLang="en-US" sz="1600" b="1">
                    <a:solidFill>
                      <a:srgbClr val="FFFFFF"/>
                    </a:solidFill>
                    <a:latin typeface="楷体_GB2312" pitchFamily="49" charset="-122"/>
                    <a:ea typeface="楷体_GB2312" pitchFamily="49" charset="-122"/>
                  </a:rPr>
                  <a:t>主要业务功能</a:t>
                </a:r>
                <a:endPara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8" name="Line 12"/>
              <p:cNvSpPr>
                <a:spLocks noChangeShapeType="1"/>
              </p:cNvSpPr>
              <p:nvPr/>
            </p:nvSpPr>
            <p:spPr bwMode="auto">
              <a:xfrm flipH="1" flipV="1">
                <a:off x="212726" y="767952"/>
                <a:ext cx="0" cy="4279488"/>
              </a:xfrm>
              <a:prstGeom prst="line">
                <a:avLst/>
              </a:prstGeom>
              <a:noFill/>
              <a:ln w="12700">
                <a:solidFill>
                  <a:srgbClr val="06669F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85" y="741045"/>
            <a:ext cx="1728470" cy="2762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756285"/>
            <a:ext cx="1756410" cy="2814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15" y="741045"/>
            <a:ext cx="1786890" cy="2762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内容占位符 1"/>
          <p:cNvSpPr txBox="1"/>
          <p:nvPr/>
        </p:nvSpPr>
        <p:spPr bwMode="auto">
          <a:xfrm>
            <a:off x="152797" y="876240"/>
            <a:ext cx="2520950" cy="22715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角色：仓管员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业务：调拨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调拨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功能，进入业务选择界面，提供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调出仓库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调入仓库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、根据自己的实际业务选择不同的功能进行调拨</a:t>
            </a:r>
            <a:endParaRPr kumimoji="1"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调拨方式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98761" y="578897"/>
            <a:ext cx="2420972" cy="4279489"/>
            <a:chOff x="198761" y="578896"/>
            <a:chExt cx="2420972" cy="4279489"/>
          </a:xfrm>
        </p:grpSpPr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220004" y="4858385"/>
              <a:ext cx="2399729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98761" y="578896"/>
              <a:ext cx="2416175" cy="4279488"/>
              <a:chOff x="212726" y="767952"/>
              <a:chExt cx="2416175" cy="4279488"/>
            </a:xfrm>
          </p:grpSpPr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212726" y="767955"/>
                <a:ext cx="2416175" cy="272653"/>
              </a:xfrm>
              <a:prstGeom prst="rect">
                <a:avLst/>
              </a:prstGeom>
              <a:noFill/>
              <a:ln w="12700">
                <a:solidFill>
                  <a:srgbClr val="06669F"/>
                </a:solidFill>
                <a:miter lim="800000"/>
              </a:ln>
            </p:spPr>
            <p:txBody>
              <a:bodyPr/>
              <a:lstStyle/>
              <a:p>
                <a:pPr>
                  <a:buClr>
                    <a:srgbClr val="0000FF"/>
                  </a:buClr>
                </a:pPr>
                <a:endParaRPr lang="zh-CN" altLang="zh-CN">
                  <a:latin typeface="Arial" panose="020B060402020202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405965" y="767955"/>
                <a:ext cx="2222936" cy="272653"/>
              </a:xfrm>
              <a:prstGeom prst="rect">
                <a:avLst/>
              </a:prstGeom>
              <a:solidFill>
                <a:srgbClr val="06669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buClr>
                    <a:srgbClr val="0000FF"/>
                  </a:buClr>
                </a:pPr>
                <a:endParaRPr lang="zh-CN" altLang="zh-CN">
                  <a:latin typeface="Arial" panose="020B060402020202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29" name="Freeform 8"/>
              <p:cNvSpPr/>
              <p:nvPr/>
            </p:nvSpPr>
            <p:spPr bwMode="auto">
              <a:xfrm>
                <a:off x="2498704" y="877972"/>
                <a:ext cx="61672" cy="51934"/>
              </a:xfrm>
              <a:custGeom>
                <a:avLst/>
                <a:gdLst>
                  <a:gd name="T0" fmla="*/ 0 w 40"/>
                  <a:gd name="T1" fmla="*/ 2147483647 h 80"/>
                  <a:gd name="T2" fmla="*/ 2147483647 w 40"/>
                  <a:gd name="T3" fmla="*/ 2147483647 h 80"/>
                  <a:gd name="T4" fmla="*/ 0 w 40"/>
                  <a:gd name="T5" fmla="*/ 0 h 80"/>
                  <a:gd name="T6" fmla="*/ 0 w 40"/>
                  <a:gd name="T7" fmla="*/ 2147483647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"/>
                  <a:gd name="T13" fmla="*/ 0 h 80"/>
                  <a:gd name="T14" fmla="*/ 40 w 40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" h="80">
                    <a:moveTo>
                      <a:pt x="0" y="80"/>
                    </a:moveTo>
                    <a:lnTo>
                      <a:pt x="40" y="40"/>
                    </a:lnTo>
                    <a:lnTo>
                      <a:pt x="0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263434" y="854055"/>
                <a:ext cx="124715" cy="915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algn="ctr"/>
                <a:endParaRPr lang="zh-CN" altLang="zh-CN" sz="1600">
                  <a:solidFill>
                    <a:srgbClr val="006699"/>
                  </a:solidFill>
                  <a:latin typeface="黑体" panose="02010609060101010101" pitchFamily="2" charset="-122"/>
                  <a:ea typeface="楷体_GB2312" pitchFamily="49" charset="-122"/>
                </a:endParaRPr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2487741" y="2705581"/>
                <a:ext cx="61672" cy="51934"/>
              </a:xfrm>
              <a:custGeom>
                <a:avLst/>
                <a:gdLst>
                  <a:gd name="T0" fmla="*/ 0 w 40"/>
                  <a:gd name="T1" fmla="*/ 2147483647 h 80"/>
                  <a:gd name="T2" fmla="*/ 2147483647 w 40"/>
                  <a:gd name="T3" fmla="*/ 2147483647 h 80"/>
                  <a:gd name="T4" fmla="*/ 0 w 40"/>
                  <a:gd name="T5" fmla="*/ 0 h 80"/>
                  <a:gd name="T6" fmla="*/ 0 w 40"/>
                  <a:gd name="T7" fmla="*/ 2147483647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"/>
                  <a:gd name="T13" fmla="*/ 0 h 80"/>
                  <a:gd name="T14" fmla="*/ 40 w 40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" h="80">
                    <a:moveTo>
                      <a:pt x="0" y="80"/>
                    </a:moveTo>
                    <a:lnTo>
                      <a:pt x="40" y="40"/>
                    </a:lnTo>
                    <a:lnTo>
                      <a:pt x="0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252470" y="2681664"/>
                <a:ext cx="124715" cy="915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algn="ctr"/>
                <a:endParaRPr lang="zh-CN" altLang="zh-CN" sz="1600">
                  <a:solidFill>
                    <a:srgbClr val="006699"/>
                  </a:solidFill>
                  <a:latin typeface="黑体" panose="02010609060101010101" pitchFamily="2" charset="-122"/>
                  <a:ea typeface="楷体_GB2312" pitchFamily="49" charset="-122"/>
                </a:endParaRPr>
              </a:p>
            </p:txBody>
          </p:sp>
          <p:sp>
            <p:nvSpPr>
              <p:cNvPr id="35" name="Line 4"/>
              <p:cNvSpPr>
                <a:spLocks noChangeShapeType="1"/>
              </p:cNvSpPr>
              <p:nvPr/>
            </p:nvSpPr>
            <p:spPr bwMode="auto">
              <a:xfrm flipH="1" flipV="1">
                <a:off x="2628901" y="1079897"/>
                <a:ext cx="0" cy="3967543"/>
              </a:xfrm>
              <a:prstGeom prst="line">
                <a:avLst/>
              </a:prstGeom>
              <a:noFill/>
              <a:ln w="12700">
                <a:solidFill>
                  <a:srgbClr val="06669F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Rectangle 10"/>
              <p:cNvSpPr>
                <a:spLocks noChangeArrowheads="1"/>
              </p:cNvSpPr>
              <p:nvPr/>
            </p:nvSpPr>
            <p:spPr bwMode="auto">
              <a:xfrm>
                <a:off x="460784" y="809626"/>
                <a:ext cx="1968025" cy="2462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zh-CN" altLang="en-US" sz="1600" b="1">
                    <a:solidFill>
                      <a:srgbClr val="FFFFFF"/>
                    </a:solidFill>
                    <a:latin typeface="楷体_GB2312" pitchFamily="49" charset="-122"/>
                    <a:ea typeface="楷体_GB2312" pitchFamily="49" charset="-122"/>
                  </a:rPr>
                  <a:t>主要业务功能</a:t>
                </a:r>
                <a:endParaRPr lang="zh-CN" altLang="en-US" sz="16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 flipH="1" flipV="1">
                <a:off x="212726" y="767952"/>
                <a:ext cx="0" cy="4279488"/>
              </a:xfrm>
              <a:prstGeom prst="line">
                <a:avLst/>
              </a:prstGeom>
              <a:noFill/>
              <a:ln w="12700">
                <a:solidFill>
                  <a:srgbClr val="06669F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90" y="474980"/>
            <a:ext cx="2449830" cy="423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230" y="487045"/>
            <a:ext cx="2630805" cy="42119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10"/>
          <p:cNvGrpSpPr/>
          <p:nvPr/>
        </p:nvGrpSpPr>
        <p:grpSpPr bwMode="auto">
          <a:xfrm>
            <a:off x="1931988" y="2211396"/>
            <a:ext cx="2514600" cy="2365375"/>
            <a:chOff x="4299771" y="2072072"/>
            <a:chExt cx="2011052" cy="2140601"/>
          </a:xfrm>
        </p:grpSpPr>
        <p:sp>
          <p:nvSpPr>
            <p:cNvPr id="11274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5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6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7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8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79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0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94264" y="1150939"/>
            <a:ext cx="2198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微信演示说明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标题 2"/>
          <p:cNvSpPr txBox="1"/>
          <p:nvPr/>
        </p:nvSpPr>
        <p:spPr bwMode="auto">
          <a:xfrm>
            <a:off x="2962275" y="1243013"/>
            <a:ext cx="2592388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11270" name="标题 2"/>
          <p:cNvSpPr txBox="1"/>
          <p:nvPr/>
        </p:nvSpPr>
        <p:spPr bwMode="auto">
          <a:xfrm rot="20344795">
            <a:off x="1920875" y="917575"/>
            <a:ext cx="1225550" cy="465138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84450" y="2765427"/>
            <a:ext cx="1284288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内容占位符 1"/>
          <p:cNvSpPr>
            <a:spLocks noGrp="1"/>
          </p:cNvSpPr>
          <p:nvPr>
            <p:ph idx="1"/>
          </p:nvPr>
        </p:nvSpPr>
        <p:spPr>
          <a:xfrm>
            <a:off x="6732242" y="965590"/>
            <a:ext cx="2076437" cy="3397424"/>
          </a:xfrm>
        </p:spPr>
        <p:txBody>
          <a:bodyPr rtlCol="0">
            <a:noAutofit/>
          </a:bodyPr>
          <a:lstStyle/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基础设置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PDA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采购应用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生产应用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销售应用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盘点和调拨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sz="1400">
                <a:solidFill>
                  <a:srgbClr val="7030A0"/>
                </a:solidFill>
                <a:sym typeface="+mn-ea"/>
              </a:rPr>
              <a:t>质量追溯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endParaRPr lang="zh-CN" altLang="en-US" sz="1400" dirty="0">
              <a:solidFill>
                <a:srgbClr val="7030A0"/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7030A0"/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 eaLnBrk="1" hangingPunct="1">
              <a:lnSpc>
                <a:spcPts val="2200"/>
              </a:lnSpc>
              <a:buFont typeface="Arial" panose="020B0604020202020204" pitchFamily="34" charset="0"/>
              <a:buNone/>
              <a:defRPr/>
            </a:pPr>
            <a:endParaRPr lang="en-US" altLang="zh-CN" sz="126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73" name="Picture 7" descr="C:\Users\yibo_wang\Desktop\素材\金蝶PPT母版视觉元素\小方砖侧视图\PPT C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7921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左大括号 1"/>
          <p:cNvSpPr/>
          <p:nvPr/>
        </p:nvSpPr>
        <p:spPr>
          <a:xfrm>
            <a:off x="6611813" y="1059582"/>
            <a:ext cx="552476" cy="3086120"/>
          </a:xfrm>
          <a:prstGeom prst="leftBrace">
            <a:avLst>
              <a:gd name="adj1" fmla="val 50662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1"/>
          <p:cNvSpPr txBox="1"/>
          <p:nvPr/>
        </p:nvSpPr>
        <p:spPr bwMode="auto">
          <a:xfrm>
            <a:off x="179512" y="987574"/>
            <a:ext cx="2376265" cy="38946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角色：售后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业务：质量追溯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 eaLnBrk="0" hangingPunct="0">
              <a:spcBef>
                <a:spcPct val="20000"/>
              </a:spcBef>
              <a:buSzPct val="100000"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质量追溯要求物料必须启用唯一码，每个二维码不重复</a:t>
            </a:r>
            <a:endParaRPr kumimoji="1" lang="en-US" altLang="zh-CN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57200" eaLnBrk="0" hangingPunct="0">
              <a:spcBef>
                <a:spcPct val="20000"/>
              </a:spcBef>
              <a:buSzPct val="100000"/>
              <a:buFontTx/>
              <a:buBlip>
                <a:blip r:embed="rId1"/>
              </a:buBlip>
            </a:pP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单据生成在金蝶系统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追溯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二维码物料出入库同时在</a:t>
            </a:r>
            <a:r>
              <a:rPr kumimoji="1" lang="en-US" altLang="zh-CN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1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端打印系统记录出入库时间 供应商 单据类型等等</a:t>
            </a:r>
            <a:endParaRPr kumimoji="1" lang="zh-CN" altLang="en-US" sz="11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endParaRPr kumimoji="1"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endParaRPr kumimoji="1"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457200" eaLnBrk="0" hangingPunct="0">
              <a:spcBef>
                <a:spcPct val="20000"/>
              </a:spcBef>
              <a:buSzPct val="100000"/>
              <a:buFontTx/>
              <a:buNone/>
            </a:pPr>
            <a:r>
              <a:rPr kumimoji="1" lang="zh-CN" altLang="en-US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记录到成品 ，原材料的出入库情况，单据类似， 领料 出库 入库人员等等。</a:t>
            </a:r>
            <a:endParaRPr kumimoji="1"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质量追溯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7"/>
          <p:cNvGrpSpPr/>
          <p:nvPr/>
        </p:nvGrpSpPr>
        <p:grpSpPr bwMode="auto">
          <a:xfrm>
            <a:off x="179512" y="627534"/>
            <a:ext cx="2376265" cy="4320480"/>
            <a:chOff x="212005" y="1023941"/>
            <a:chExt cx="2376729" cy="4895850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2972" y="1023943"/>
              <a:ext cx="2365762" cy="363537"/>
            </a:xfrm>
            <a:prstGeom prst="rect">
              <a:avLst/>
            </a:prstGeom>
            <a:noFill/>
            <a:ln w="12700">
              <a:solidFill>
                <a:srgbClr val="06669F"/>
              </a:solidFill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84027" y="1023941"/>
              <a:ext cx="2304706" cy="363537"/>
            </a:xfrm>
            <a:prstGeom prst="rect">
              <a:avLst/>
            </a:prstGeom>
            <a:solidFill>
              <a:srgbClr val="06669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buClr>
                  <a:srgbClr val="0000FF"/>
                </a:buClr>
              </a:pPr>
              <a:endParaRPr lang="zh-CN" altLang="zh-CN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487464" y="3607445"/>
              <a:ext cx="61684" cy="69245"/>
            </a:xfrm>
            <a:custGeom>
              <a:avLst/>
              <a:gdLst>
                <a:gd name="T0" fmla="*/ 0 w 40"/>
                <a:gd name="T1" fmla="*/ 2147483647 h 80"/>
                <a:gd name="T2" fmla="*/ 2147483647 w 40"/>
                <a:gd name="T3" fmla="*/ 2147483647 h 80"/>
                <a:gd name="T4" fmla="*/ 0 w 40"/>
                <a:gd name="T5" fmla="*/ 0 h 80"/>
                <a:gd name="T6" fmla="*/ 0 w 40"/>
                <a:gd name="T7" fmla="*/ 2147483647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80"/>
                <a:gd name="T14" fmla="*/ 40 w 4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80">
                  <a:moveTo>
                    <a:pt x="0" y="80"/>
                  </a:moveTo>
                  <a:lnTo>
                    <a:pt x="40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51757" y="3575555"/>
              <a:ext cx="124739" cy="1220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 algn="ctr"/>
              <a:endParaRPr lang="zh-CN" altLang="zh-CN" sz="1600">
                <a:solidFill>
                  <a:srgbClr val="006699"/>
                </a:solidFill>
                <a:latin typeface="黑体" panose="02010609060101010101" pitchFamily="2" charset="-122"/>
                <a:ea typeface="楷体_GB2312" pitchFamily="49" charset="-122"/>
              </a:endParaRPr>
            </a:p>
          </p:txBody>
        </p:sp>
        <p:sp>
          <p:nvSpPr>
            <p:cNvPr id="32" name="Line 4"/>
            <p:cNvSpPr>
              <a:spLocks noChangeShapeType="1"/>
            </p:cNvSpPr>
            <p:nvPr/>
          </p:nvSpPr>
          <p:spPr bwMode="auto">
            <a:xfrm flipH="1" flipV="1">
              <a:off x="2588733" y="1350331"/>
              <a:ext cx="0" cy="4561521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460111" y="1079505"/>
              <a:ext cx="1968409" cy="279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主要业务功能</a:t>
              </a:r>
              <a:endParaRPr lang="zh-CN" altLang="en-US" sz="16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flipH="1" flipV="1">
              <a:off x="212005" y="1023941"/>
              <a:ext cx="0" cy="4895848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212006" y="5919791"/>
              <a:ext cx="2376728" cy="0"/>
            </a:xfrm>
            <a:prstGeom prst="line">
              <a:avLst/>
            </a:prstGeom>
            <a:noFill/>
            <a:ln w="12700">
              <a:solidFill>
                <a:srgbClr val="06669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875" y="518160"/>
            <a:ext cx="6661785" cy="4422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24805" y="3060065"/>
            <a:ext cx="3525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深圳市方左科技有限公司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85510" y="3791585"/>
            <a:ext cx="3086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邱先生：</a:t>
            </a:r>
            <a:r>
              <a:rPr lang="en-US" altLang="zh-CN"/>
              <a:t>18319928705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604635" y="4381500"/>
            <a:ext cx="183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QQ</a:t>
            </a:r>
            <a:r>
              <a:rPr lang="zh-CN" altLang="en-US"/>
              <a:t>：</a:t>
            </a:r>
            <a:r>
              <a:rPr lang="en-US" altLang="zh-CN"/>
              <a:t>376804055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5" name="组合 10"/>
          <p:cNvGrpSpPr/>
          <p:nvPr/>
        </p:nvGrpSpPr>
        <p:grpSpPr bwMode="auto">
          <a:xfrm>
            <a:off x="2262204" y="2233621"/>
            <a:ext cx="2516187" cy="2365375"/>
            <a:chOff x="4299771" y="2072072"/>
            <a:chExt cx="2011052" cy="2140601"/>
          </a:xfrm>
        </p:grpSpPr>
        <p:sp>
          <p:nvSpPr>
            <p:cNvPr id="8201" name="Oval 31"/>
            <p:cNvSpPr>
              <a:spLocks noChangeArrowheads="1"/>
            </p:cNvSpPr>
            <p:nvPr/>
          </p:nvSpPr>
          <p:spPr bwMode="auto">
            <a:xfrm>
              <a:off x="4303586" y="2076292"/>
              <a:ext cx="2007237" cy="2136381"/>
            </a:xfrm>
            <a:prstGeom prst="ellipse">
              <a:avLst/>
            </a:prstGeom>
            <a:solidFill>
              <a:srgbClr val="13B9E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2" name="Line 29"/>
            <p:cNvSpPr>
              <a:spLocks noChangeShapeType="1"/>
            </p:cNvSpPr>
            <p:nvPr/>
          </p:nvSpPr>
          <p:spPr bwMode="auto">
            <a:xfrm flipH="1">
              <a:off x="4618260" y="2369583"/>
              <a:ext cx="1384565" cy="15719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8203" name="Line 30"/>
            <p:cNvSpPr>
              <a:spLocks noChangeShapeType="1"/>
            </p:cNvSpPr>
            <p:nvPr/>
          </p:nvSpPr>
          <p:spPr bwMode="auto">
            <a:xfrm>
              <a:off x="4570582" y="2416003"/>
              <a:ext cx="1469433" cy="147173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8204" name="Line 32"/>
            <p:cNvSpPr>
              <a:spLocks noChangeShapeType="1"/>
            </p:cNvSpPr>
            <p:nvPr/>
          </p:nvSpPr>
          <p:spPr bwMode="auto">
            <a:xfrm>
              <a:off x="5317217" y="2072072"/>
              <a:ext cx="0" cy="8197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8205" name="Line 36"/>
            <p:cNvSpPr>
              <a:spLocks noChangeShapeType="1"/>
            </p:cNvSpPr>
            <p:nvPr/>
          </p:nvSpPr>
          <p:spPr bwMode="auto">
            <a:xfrm flipH="1">
              <a:off x="4299771" y="3152396"/>
              <a:ext cx="7828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8206" name="Oval 33"/>
            <p:cNvSpPr>
              <a:spLocks noChangeArrowheads="1"/>
            </p:cNvSpPr>
            <p:nvPr/>
          </p:nvSpPr>
          <p:spPr bwMode="auto">
            <a:xfrm>
              <a:off x="4859986" y="2611843"/>
              <a:ext cx="890623" cy="9663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 defTabSz="228600" eaLnBrk="0" hangingPunct="0"/>
              <a:endParaRPr lang="zh-CN" altLang="en-US" sz="1200" b="1">
                <a:solidFill>
                  <a:srgbClr val="005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7" name="Line 36"/>
            <p:cNvSpPr>
              <a:spLocks noChangeShapeType="1"/>
            </p:cNvSpPr>
            <p:nvPr/>
          </p:nvSpPr>
          <p:spPr bwMode="auto">
            <a:xfrm flipH="1">
              <a:off x="5730911" y="3107080"/>
              <a:ext cx="576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8208" name="Line 32"/>
            <p:cNvSpPr>
              <a:spLocks noChangeShapeType="1"/>
            </p:cNvSpPr>
            <p:nvPr/>
          </p:nvSpPr>
          <p:spPr bwMode="auto">
            <a:xfrm>
              <a:off x="5327727" y="3585094"/>
              <a:ext cx="0" cy="612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278452" y="1411289"/>
            <a:ext cx="21738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操作环境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dirty="0" smtClean="0">
              <a:solidFill>
                <a:schemeClr val="tx2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信演示说明</a:t>
            </a:r>
            <a:endParaRPr lang="en-US" altLang="zh-CN" sz="2400" dirty="0">
              <a:solidFill>
                <a:schemeClr val="tx2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标题 2"/>
          <p:cNvSpPr txBox="1"/>
          <p:nvPr/>
        </p:nvSpPr>
        <p:spPr bwMode="auto">
          <a:xfrm>
            <a:off x="3348038" y="1504950"/>
            <a:ext cx="2590800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latin typeface="方正姚体" pitchFamily="2" charset="-122"/>
                <a:ea typeface="方正姚体" pitchFamily="2" charset="-122"/>
                <a:cs typeface="微软雅黑" panose="020B0503020204020204" pitchFamily="34" charset="-122"/>
              </a:rPr>
              <a:t>整体应用之</a:t>
            </a:r>
            <a:endParaRPr kumimoji="1" lang="zh-CN" altLang="en-US" sz="2600">
              <a:latin typeface="方正姚体" pitchFamily="2" charset="-122"/>
              <a:ea typeface="方正姚体" pitchFamily="2" charset="-122"/>
              <a:cs typeface="微软雅黑" panose="020B0503020204020204" pitchFamily="34" charset="-122"/>
            </a:endParaRPr>
          </a:p>
        </p:txBody>
      </p:sp>
      <p:sp>
        <p:nvSpPr>
          <p:cNvPr id="8198" name="标题 2"/>
          <p:cNvSpPr txBox="1"/>
          <p:nvPr/>
        </p:nvSpPr>
        <p:spPr bwMode="auto">
          <a:xfrm rot="20344795">
            <a:off x="2305050" y="1179513"/>
            <a:ext cx="1225550" cy="465137"/>
          </a:xfrm>
          <a:prstGeom prst="rect">
            <a:avLst/>
          </a:prstGeom>
          <a:noFill/>
          <a:ln w="9525">
            <a:solidFill>
              <a:srgbClr val="009999"/>
            </a:solidFill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  <a:cs typeface="微软雅黑" panose="020B0503020204020204" pitchFamily="34" charset="-122"/>
              </a:rPr>
              <a:t>二维码</a:t>
            </a:r>
            <a:endParaRPr kumimoji="1" lang="zh-CN" altLang="en-US" sz="2600">
              <a:solidFill>
                <a:srgbClr val="C00000"/>
              </a:solidFill>
              <a:latin typeface="华文行楷" pitchFamily="2" charset="-122"/>
              <a:ea typeface="华文行楷" pitchFamily="2" charset="-122"/>
              <a:cs typeface="微软雅黑" panose="020B0503020204020204" pitchFamily="34" charset="-122"/>
            </a:endParaRPr>
          </a:p>
        </p:txBody>
      </p:sp>
      <p:pic>
        <p:nvPicPr>
          <p:cNvPr id="8200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5" y="2749550"/>
            <a:ext cx="1266825" cy="1228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34327" y="600716"/>
            <a:ext cx="4104456" cy="2480203"/>
          </a:xfrm>
          <a:prstGeom prst="rect">
            <a:avLst/>
          </a:prstGeom>
          <a:solidFill>
            <a:srgbClr val="E5D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5702" y="595636"/>
            <a:ext cx="3699687" cy="2480203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pic>
        <p:nvPicPr>
          <p:cNvPr id="11268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9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二维码图例</a:t>
            </a:r>
            <a:endParaRPr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0" name="图片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9" y="690991"/>
            <a:ext cx="774261" cy="6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293" y="1854029"/>
            <a:ext cx="494751" cy="383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图片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4241" y="1809589"/>
            <a:ext cx="1621765" cy="92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图片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3432" y="2771453"/>
            <a:ext cx="926723" cy="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图片 7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9588" y="776768"/>
            <a:ext cx="1026868" cy="64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2"/>
          <p:cNvSpPr txBox="1"/>
          <p:nvPr/>
        </p:nvSpPr>
        <p:spPr bwMode="auto">
          <a:xfrm>
            <a:off x="382270" y="670560"/>
            <a:ext cx="292100" cy="10788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 defTabSz="4572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4572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4572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4572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4572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供应商管理</a:t>
            </a:r>
            <a:endParaRPr kumimoji="1" lang="zh-CN" altLang="en-US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277" name="图片 8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68729" y="1698803"/>
            <a:ext cx="421738" cy="4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8" name="标题 2"/>
          <p:cNvSpPr txBox="1"/>
          <p:nvPr/>
        </p:nvSpPr>
        <p:spPr bwMode="auto">
          <a:xfrm>
            <a:off x="1018794" y="1435589"/>
            <a:ext cx="803717" cy="358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订单二维码粘贴物料包装箱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9" name="标题 2"/>
          <p:cNvSpPr txBox="1"/>
          <p:nvPr/>
        </p:nvSpPr>
        <p:spPr bwMode="auto">
          <a:xfrm>
            <a:off x="575165" y="2273260"/>
            <a:ext cx="828484" cy="2022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供应商送货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80" name="标题 2"/>
          <p:cNvSpPr txBox="1"/>
          <p:nvPr/>
        </p:nvSpPr>
        <p:spPr bwMode="auto">
          <a:xfrm>
            <a:off x="1822512" y="2240240"/>
            <a:ext cx="857979" cy="23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收料员扫描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二维码收料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81" name="标题 2"/>
          <p:cNvSpPr txBox="1"/>
          <p:nvPr/>
        </p:nvSpPr>
        <p:spPr bwMode="auto">
          <a:xfrm>
            <a:off x="2568088" y="1665395"/>
            <a:ext cx="823588" cy="236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仓管员扫描二维码入库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82" name="图片 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22653" y="870888"/>
            <a:ext cx="313890" cy="32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3" name="标题 2"/>
          <p:cNvSpPr txBox="1"/>
          <p:nvPr/>
        </p:nvSpPr>
        <p:spPr bwMode="auto">
          <a:xfrm>
            <a:off x="2320103" y="910790"/>
            <a:ext cx="829567" cy="2008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打印采购订单二维码码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239278" y="2006731"/>
            <a:ext cx="6502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480580" y="1034618"/>
            <a:ext cx="46162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509784" y="2018996"/>
            <a:ext cx="8558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87" name="图片 2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4987" y="3711449"/>
            <a:ext cx="660669" cy="60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8" name="图片 3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88666" y="3717129"/>
            <a:ext cx="459703" cy="38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9" name="标题 2"/>
          <p:cNvSpPr txBox="1"/>
          <p:nvPr/>
        </p:nvSpPr>
        <p:spPr bwMode="auto">
          <a:xfrm>
            <a:off x="3373688" y="4374926"/>
            <a:ext cx="923964" cy="2008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上确定待发货清单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90" name="图片 27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41673" y="3650736"/>
            <a:ext cx="497892" cy="52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1" name="标题 2"/>
          <p:cNvSpPr txBox="1"/>
          <p:nvPr/>
        </p:nvSpPr>
        <p:spPr bwMode="auto">
          <a:xfrm>
            <a:off x="2392147" y="4377773"/>
            <a:ext cx="949144" cy="23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仓管员扫描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二维码销售出库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791585" y="3363595"/>
            <a:ext cx="204470" cy="32448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8" name="直接箭头连接符 9217"/>
          <p:cNvCxnSpPr/>
          <p:nvPr/>
        </p:nvCxnSpPr>
        <p:spPr>
          <a:xfrm flipH="1">
            <a:off x="1480580" y="3937185"/>
            <a:ext cx="1087509" cy="805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94" name="图片 44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28391" y="843558"/>
            <a:ext cx="295953" cy="30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5" name="标题 2"/>
          <p:cNvSpPr txBox="1"/>
          <p:nvPr/>
        </p:nvSpPr>
        <p:spPr bwMode="auto">
          <a:xfrm>
            <a:off x="4789392" y="1155603"/>
            <a:ext cx="1016989" cy="249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下达生产任务单并生成二维码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29" name="直接箭头连接符 9228"/>
          <p:cNvCxnSpPr/>
          <p:nvPr/>
        </p:nvCxnSpPr>
        <p:spPr>
          <a:xfrm>
            <a:off x="5734685" y="1198245"/>
            <a:ext cx="1789430" cy="508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04" name="标题 2"/>
          <p:cNvSpPr txBox="1"/>
          <p:nvPr/>
        </p:nvSpPr>
        <p:spPr bwMode="auto">
          <a:xfrm>
            <a:off x="5806440" y="1387475"/>
            <a:ext cx="945515" cy="5359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扫描任务单二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码领料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06" name="标题 2"/>
          <p:cNvSpPr txBox="1"/>
          <p:nvPr/>
        </p:nvSpPr>
        <p:spPr bwMode="auto">
          <a:xfrm>
            <a:off x="6091170" y="2571751"/>
            <a:ext cx="1204668" cy="23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任务单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码，进行产品入库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08" name="标题 2"/>
          <p:cNvSpPr txBox="1"/>
          <p:nvPr/>
        </p:nvSpPr>
        <p:spPr bwMode="auto">
          <a:xfrm>
            <a:off x="853123" y="3489003"/>
            <a:ext cx="584433" cy="202254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 defTabSz="457200"/>
            <a:r>
              <a:rPr kumimoji="1"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kumimoji="1"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 flipH="1">
            <a:off x="3149670" y="3945235"/>
            <a:ext cx="338996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剪去同侧角的矩形 40"/>
          <p:cNvSpPr/>
          <p:nvPr/>
        </p:nvSpPr>
        <p:spPr>
          <a:xfrm>
            <a:off x="4012878" y="1560555"/>
            <a:ext cx="631130" cy="188495"/>
          </a:xfrm>
          <a:prstGeom prst="snip2SameRect">
            <a:avLst/>
          </a:prstGeom>
          <a:solidFill>
            <a:srgbClr val="663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7690870" y="1470631"/>
            <a:ext cx="481530" cy="10048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5973825" y="2850093"/>
            <a:ext cx="1322013" cy="968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标题 2"/>
          <p:cNvSpPr txBox="1"/>
          <p:nvPr/>
        </p:nvSpPr>
        <p:spPr bwMode="auto">
          <a:xfrm>
            <a:off x="7836087" y="510019"/>
            <a:ext cx="672629" cy="243629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</a:ln>
        </p:spPr>
        <p:txBody>
          <a:bodyPr anchor="ctr"/>
          <a:lstStyle/>
          <a:p>
            <a:pPr algn="ctr" defTabSz="457200"/>
            <a:r>
              <a:rPr kumimoji="1"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kumimoji="1"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endParaRPr kumimoji="1"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标题 2"/>
          <p:cNvSpPr txBox="1"/>
          <p:nvPr/>
        </p:nvSpPr>
        <p:spPr bwMode="auto">
          <a:xfrm>
            <a:off x="4552094" y="3254561"/>
            <a:ext cx="474595" cy="20225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</a:ln>
        </p:spPr>
        <p:txBody>
          <a:bodyPr anchor="ctr"/>
          <a:lstStyle/>
          <a:p>
            <a:pPr algn="ctr" defTabSz="457200"/>
            <a:r>
              <a:rPr kumimoji="1"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kumimoji="1"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 descr="2015-2-5 21-36-11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8278" y="2584534"/>
            <a:ext cx="672621" cy="429275"/>
          </a:xfrm>
          <a:prstGeom prst="rect">
            <a:avLst/>
          </a:prstGeom>
        </p:spPr>
      </p:pic>
      <p:pic>
        <p:nvPicPr>
          <p:cNvPr id="67" name="图片 66" descr="2015-2-5 21-40-37.g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3823" y="1851670"/>
            <a:ext cx="542395" cy="449346"/>
          </a:xfrm>
          <a:prstGeom prst="rect">
            <a:avLst/>
          </a:prstGeom>
        </p:spPr>
      </p:pic>
      <p:pic>
        <p:nvPicPr>
          <p:cNvPr id="69" name="图片 68" descr="2015-2-5 21-38-49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9091" y="3688232"/>
            <a:ext cx="544082" cy="489678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016517" y="1367669"/>
            <a:ext cx="2276" cy="424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图片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2858" y="3561530"/>
            <a:ext cx="745770" cy="456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直接箭头连接符 19"/>
          <p:cNvCxnSpPr/>
          <p:nvPr/>
        </p:nvCxnSpPr>
        <p:spPr>
          <a:xfrm>
            <a:off x="5565734" y="3204460"/>
            <a:ext cx="518436" cy="38567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标题 2"/>
          <p:cNvSpPr txBox="1"/>
          <p:nvPr/>
        </p:nvSpPr>
        <p:spPr bwMode="auto">
          <a:xfrm>
            <a:off x="6245020" y="4020486"/>
            <a:ext cx="509299" cy="20574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</a:ln>
        </p:spPr>
        <p:txBody>
          <a:bodyPr anchor="ctr"/>
          <a:lstStyle/>
          <a:p>
            <a:pPr algn="ctr" defTabSz="457200"/>
            <a:r>
              <a:rPr kumimoji="1"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kumimoji="1"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标题 2"/>
          <p:cNvSpPr txBox="1"/>
          <p:nvPr/>
        </p:nvSpPr>
        <p:spPr bwMode="auto">
          <a:xfrm>
            <a:off x="5269622" y="3458660"/>
            <a:ext cx="733637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扫描二维码调拨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Picture 7" descr="\\192.168.2.112\设计资源\PNG图库\PNG图标\Apps_系列图标\Apps_文字代号\Apps_实用实例图标2000个\png-0787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74" y="3688232"/>
            <a:ext cx="574884" cy="5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标题 2"/>
          <p:cNvSpPr txBox="1"/>
          <p:nvPr/>
        </p:nvSpPr>
        <p:spPr bwMode="auto">
          <a:xfrm>
            <a:off x="7308304" y="4251592"/>
            <a:ext cx="765132" cy="192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990788" y="4025645"/>
            <a:ext cx="317490" cy="7698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217928" y="3931200"/>
            <a:ext cx="466732" cy="590052"/>
            <a:chOff x="7981937" y="3815938"/>
            <a:chExt cx="566290" cy="627716"/>
          </a:xfrm>
        </p:grpSpPr>
        <p:pic>
          <p:nvPicPr>
            <p:cNvPr id="73" name="Picture 11" descr="D:\My Documents\Tencent Files\130888548\FileRecv\png133_04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937" y="3815938"/>
              <a:ext cx="566290" cy="565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9" descr="C:\Documents and Settings\Administrator\桌面\PNG 图标\放大镜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7823" y="4046356"/>
              <a:ext cx="397814" cy="39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216" name="直接箭头连接符 9215"/>
          <p:cNvCxnSpPr/>
          <p:nvPr/>
        </p:nvCxnSpPr>
        <p:spPr>
          <a:xfrm flipH="1">
            <a:off x="5824952" y="3997940"/>
            <a:ext cx="273807" cy="18498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标题 2"/>
          <p:cNvSpPr txBox="1"/>
          <p:nvPr/>
        </p:nvSpPr>
        <p:spPr bwMode="auto">
          <a:xfrm>
            <a:off x="4879340" y="4407535"/>
            <a:ext cx="1066800" cy="333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端质量追溯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03" y="2619261"/>
            <a:ext cx="8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华文隶书" pitchFamily="2" charset="-122"/>
                <a:ea typeface="华文隶书" pitchFamily="2" charset="-122"/>
              </a:rPr>
              <a:t>采购</a:t>
            </a:r>
            <a:endParaRPr lang="zh-CN" altLang="en-US" sz="2400" b="1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8493" y="4500949"/>
            <a:ext cx="81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隶书" pitchFamily="2" charset="-122"/>
                <a:ea typeface="华文隶书" pitchFamily="2" charset="-122"/>
              </a:rPr>
              <a:t>销售</a:t>
            </a:r>
            <a:endParaRPr lang="zh-CN" altLang="en-US" sz="2400" b="1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05219" y="1779662"/>
            <a:ext cx="8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隶书" pitchFamily="2" charset="-122"/>
                <a:ea typeface="华文隶书" pitchFamily="2" charset="-122"/>
              </a:rPr>
              <a:t>制造</a:t>
            </a:r>
            <a:endParaRPr lang="zh-CN" altLang="en-US" sz="2400" b="1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020319" y="3811884"/>
            <a:ext cx="8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隶书" pitchFamily="2" charset="-122"/>
                <a:ea typeface="华文隶书" pitchFamily="2" charset="-122"/>
              </a:rPr>
              <a:t>仓库</a:t>
            </a:r>
            <a:endParaRPr lang="zh-CN" altLang="en-US" sz="2400" b="1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0" name="标题 2"/>
          <p:cNvSpPr txBox="1"/>
          <p:nvPr/>
        </p:nvSpPr>
        <p:spPr bwMode="auto">
          <a:xfrm>
            <a:off x="8360672" y="2870066"/>
            <a:ext cx="459800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457200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装箱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8022594" y="2715766"/>
            <a:ext cx="282849" cy="789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7" name="图片 92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50" y="2301016"/>
            <a:ext cx="737056" cy="6580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57625" y="2663825"/>
            <a:ext cx="694690" cy="6743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6660515" y="1296670"/>
            <a:ext cx="1035050" cy="626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09335" y="2870200"/>
            <a:ext cx="1241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扫码入库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483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92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4824418" cy="46513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8722" y="1386408"/>
            <a:ext cx="4704317" cy="1618536"/>
          </a:xfrm>
          <a:prstGeom prst="rect">
            <a:avLst/>
          </a:prstGeom>
          <a:solidFill>
            <a:schemeClr val="accent6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061955" y="3125778"/>
            <a:ext cx="0" cy="867231"/>
          </a:xfrm>
          <a:prstGeom prst="straightConnector1">
            <a:avLst/>
          </a:prstGeom>
          <a:ln w="19050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436805" y="1851670"/>
            <a:ext cx="735597" cy="17678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zh-CN" altLang="en-US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1004189" y="1784979"/>
            <a:ext cx="3977563" cy="0"/>
          </a:xfrm>
          <a:prstGeom prst="line">
            <a:avLst/>
          </a:prstGeom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63" y="1341365"/>
            <a:ext cx="567143" cy="34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4" name="图片 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35" y="555527"/>
            <a:ext cx="642287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矩形 63"/>
          <p:cNvSpPr/>
          <p:nvPr/>
        </p:nvSpPr>
        <p:spPr>
          <a:xfrm>
            <a:off x="1005024" y="4114375"/>
            <a:ext cx="4351878" cy="649908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330421" y="4219683"/>
            <a:ext cx="691915" cy="261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</a:t>
            </a:r>
            <a:endParaRPr lang="zh-CN" altLang="en-US" sz="1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353166" y="4225701"/>
            <a:ext cx="691915" cy="261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endParaRPr lang="zh-CN" altLang="en-US" sz="1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387259" y="4230214"/>
            <a:ext cx="693803" cy="261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仓管</a:t>
            </a:r>
            <a:endParaRPr lang="zh-CN" altLang="en-US" sz="1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417567" y="4230214"/>
            <a:ext cx="691915" cy="261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endParaRPr lang="zh-CN" altLang="en-US" sz="1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AutoShape 9"/>
          <p:cNvSpPr>
            <a:spLocks noChangeArrowheads="1"/>
          </p:cNvSpPr>
          <p:nvPr/>
        </p:nvSpPr>
        <p:spPr bwMode="auto">
          <a:xfrm>
            <a:off x="2022416" y="4514507"/>
            <a:ext cx="2289800" cy="260349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</a:t>
            </a:r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AutoShape 9"/>
          <p:cNvSpPr>
            <a:spLocks noChangeArrowheads="1"/>
          </p:cNvSpPr>
          <p:nvPr/>
        </p:nvSpPr>
        <p:spPr bwMode="auto">
          <a:xfrm>
            <a:off x="2622080" y="1081628"/>
            <a:ext cx="956582" cy="23083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AutoShape 9"/>
          <p:cNvSpPr>
            <a:spLocks noChangeArrowheads="1"/>
          </p:cNvSpPr>
          <p:nvPr/>
        </p:nvSpPr>
        <p:spPr bwMode="auto">
          <a:xfrm>
            <a:off x="3820374" y="1265888"/>
            <a:ext cx="682464" cy="23083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endParaRPr lang="en-US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箭头 7"/>
          <p:cNvSpPr/>
          <p:nvPr/>
        </p:nvSpPr>
        <p:spPr>
          <a:xfrm>
            <a:off x="3558507" y="2216583"/>
            <a:ext cx="120893" cy="78260"/>
          </a:xfrm>
          <a:prstGeom prst="notched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燕尾形箭头 38"/>
          <p:cNvSpPr/>
          <p:nvPr/>
        </p:nvSpPr>
        <p:spPr>
          <a:xfrm>
            <a:off x="2551594" y="2223979"/>
            <a:ext cx="120893" cy="78260"/>
          </a:xfrm>
          <a:prstGeom prst="notched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燕尾形箭头 39"/>
          <p:cNvSpPr/>
          <p:nvPr/>
        </p:nvSpPr>
        <p:spPr>
          <a:xfrm>
            <a:off x="4525255" y="2216584"/>
            <a:ext cx="120893" cy="78260"/>
          </a:xfrm>
          <a:prstGeom prst="notched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399508" y="1262453"/>
            <a:ext cx="1599851" cy="56443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947317" y="2689881"/>
            <a:ext cx="1055060" cy="118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683579" y="3621382"/>
            <a:ext cx="1334981" cy="574748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AutoShape 9"/>
          <p:cNvSpPr>
            <a:spLocks noChangeArrowheads="1"/>
          </p:cNvSpPr>
          <p:nvPr/>
        </p:nvSpPr>
        <p:spPr bwMode="auto">
          <a:xfrm rot="1538387">
            <a:off x="5431726" y="1228510"/>
            <a:ext cx="1806635" cy="229870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AutoShape 9"/>
          <p:cNvSpPr>
            <a:spLocks noChangeArrowheads="1"/>
          </p:cNvSpPr>
          <p:nvPr/>
        </p:nvSpPr>
        <p:spPr bwMode="auto">
          <a:xfrm>
            <a:off x="5785408" y="2292420"/>
            <a:ext cx="1378880" cy="36933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提供全面、完整的流程应用</a:t>
            </a:r>
            <a:endParaRPr lang="en-US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AutoShape 9"/>
          <p:cNvSpPr>
            <a:spLocks noChangeArrowheads="1"/>
          </p:cNvSpPr>
          <p:nvPr/>
        </p:nvSpPr>
        <p:spPr bwMode="auto">
          <a:xfrm rot="20460226">
            <a:off x="5313136" y="3644141"/>
            <a:ext cx="1707318" cy="23083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以强大的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9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为数据支撑</a:t>
            </a:r>
            <a:endParaRPr lang="en-US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9" y="1947677"/>
            <a:ext cx="601004" cy="56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接箭头连接符 28"/>
          <p:cNvCxnSpPr/>
          <p:nvPr/>
        </p:nvCxnSpPr>
        <p:spPr>
          <a:xfrm flipV="1">
            <a:off x="1227452" y="2533861"/>
            <a:ext cx="0" cy="666333"/>
          </a:xfrm>
          <a:prstGeom prst="straightConnector1">
            <a:avLst/>
          </a:prstGeom>
          <a:ln>
            <a:solidFill>
              <a:srgbClr val="FF66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燕尾形箭头 78"/>
          <p:cNvSpPr/>
          <p:nvPr/>
        </p:nvSpPr>
        <p:spPr>
          <a:xfrm>
            <a:off x="1607279" y="2203985"/>
            <a:ext cx="120894" cy="71639"/>
          </a:xfrm>
          <a:prstGeom prst="notched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26222" y="3200192"/>
            <a:ext cx="1587071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2952" y="2542837"/>
            <a:ext cx="323165" cy="702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供应商应用</a:t>
            </a:r>
            <a:endParaRPr lang="zh-CN" altLang="en-US" sz="9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25" y="1929130"/>
            <a:ext cx="654685" cy="533400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3933190" y="751205"/>
            <a:ext cx="546100" cy="5111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210" y="1939925"/>
            <a:ext cx="664845" cy="6584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5" y="1939925"/>
            <a:ext cx="714375" cy="671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5080" y="1918335"/>
            <a:ext cx="664210" cy="6934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6460" y="1903730"/>
            <a:ext cx="702310" cy="717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610" y="3372485"/>
            <a:ext cx="449580" cy="43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/>
          <p:cNvSpPr/>
          <p:nvPr/>
        </p:nvSpPr>
        <p:spPr>
          <a:xfrm>
            <a:off x="702310" y="605155"/>
            <a:ext cx="7891780" cy="3876040"/>
          </a:xfrm>
          <a:prstGeom prst="rect">
            <a:avLst/>
          </a:prstGeom>
          <a:solidFill>
            <a:srgbClr val="FFCC99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483100" y="796530"/>
            <a:ext cx="4019550" cy="648890"/>
          </a:xfrm>
          <a:prstGeom prst="rect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54" name="矩形 18453"/>
          <p:cNvSpPr/>
          <p:nvPr/>
        </p:nvSpPr>
        <p:spPr>
          <a:xfrm>
            <a:off x="701993" y="806690"/>
            <a:ext cx="3673475" cy="648890"/>
          </a:xfrm>
          <a:prstGeom prst="rect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0" name="标题 2"/>
          <p:cNvSpPr>
            <a:spLocks noGrp="1"/>
          </p:cNvSpPr>
          <p:nvPr>
            <p:ph type="title"/>
          </p:nvPr>
        </p:nvSpPr>
        <p:spPr>
          <a:xfrm>
            <a:off x="119063" y="14288"/>
            <a:ext cx="6697662" cy="465535"/>
          </a:xfrm>
        </p:spPr>
        <p:txBody>
          <a:bodyPr>
            <a:normAutofit fontScale="90000"/>
          </a:bodyPr>
          <a:lstStyle/>
          <a:p>
            <a:r>
              <a:rPr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二维码应用整体解决方案</a:t>
            </a:r>
            <a:endParaRPr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512" name="AutoShape 74"/>
          <p:cNvSpPr>
            <a:spLocks noChangeArrowheads="1"/>
          </p:cNvSpPr>
          <p:nvPr/>
        </p:nvSpPr>
        <p:spPr bwMode="auto">
          <a:xfrm>
            <a:off x="3132141" y="1759744"/>
            <a:ext cx="871537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采购订单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21512" idx="0"/>
            <a:endCxn id="21515" idx="2"/>
          </p:cNvCxnSpPr>
          <p:nvPr/>
        </p:nvCxnSpPr>
        <p:spPr>
          <a:xfrm flipV="1">
            <a:off x="3568700" y="1275160"/>
            <a:ext cx="0" cy="484584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4" name="AutoShape 74"/>
          <p:cNvSpPr>
            <a:spLocks noChangeArrowheads="1"/>
          </p:cNvSpPr>
          <p:nvPr/>
        </p:nvSpPr>
        <p:spPr bwMode="auto">
          <a:xfrm>
            <a:off x="1692275" y="987505"/>
            <a:ext cx="871538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贴码送货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5" name="AutoShape 74"/>
          <p:cNvSpPr>
            <a:spLocks noChangeArrowheads="1"/>
          </p:cNvSpPr>
          <p:nvPr/>
        </p:nvSpPr>
        <p:spPr bwMode="auto">
          <a:xfrm>
            <a:off x="3132141" y="1008460"/>
            <a:ext cx="871537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打印二维码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6" name="AutoShape 74"/>
          <p:cNvSpPr>
            <a:spLocks noChangeArrowheads="1"/>
          </p:cNvSpPr>
          <p:nvPr/>
        </p:nvSpPr>
        <p:spPr bwMode="auto">
          <a:xfrm>
            <a:off x="1692275" y="1759744"/>
            <a:ext cx="871538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收料通知单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7" name="AutoShape 74"/>
          <p:cNvSpPr>
            <a:spLocks noChangeArrowheads="1"/>
          </p:cNvSpPr>
          <p:nvPr/>
        </p:nvSpPr>
        <p:spPr bwMode="auto">
          <a:xfrm>
            <a:off x="3132141" y="2409825"/>
            <a:ext cx="871537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外购入库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0" name="AutoShape 74"/>
          <p:cNvSpPr>
            <a:spLocks noChangeArrowheads="1"/>
          </p:cNvSpPr>
          <p:nvPr/>
        </p:nvSpPr>
        <p:spPr bwMode="auto">
          <a:xfrm>
            <a:off x="3132141" y="2790825"/>
            <a:ext cx="871537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生产领料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3" name="AutoShape 74"/>
          <p:cNvSpPr>
            <a:spLocks noChangeArrowheads="1"/>
          </p:cNvSpPr>
          <p:nvPr/>
        </p:nvSpPr>
        <p:spPr bwMode="auto">
          <a:xfrm>
            <a:off x="4572003" y="2786062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产品入库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4" name="AutoShape 74"/>
          <p:cNvSpPr>
            <a:spLocks noChangeArrowheads="1"/>
          </p:cNvSpPr>
          <p:nvPr/>
        </p:nvSpPr>
        <p:spPr bwMode="auto">
          <a:xfrm>
            <a:off x="5445125" y="1759744"/>
            <a:ext cx="871538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发货通知单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5" name="AutoShape 74"/>
          <p:cNvSpPr>
            <a:spLocks noChangeArrowheads="1"/>
          </p:cNvSpPr>
          <p:nvPr/>
        </p:nvSpPr>
        <p:spPr bwMode="auto">
          <a:xfrm>
            <a:off x="6659564" y="1759744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销售订单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AutoShape 74"/>
          <p:cNvSpPr>
            <a:spLocks noChangeArrowheads="1"/>
          </p:cNvSpPr>
          <p:nvPr/>
        </p:nvSpPr>
        <p:spPr bwMode="auto">
          <a:xfrm>
            <a:off x="4572003" y="2409825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销售出库单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>
            <a:stCxn id="21526" idx="0"/>
          </p:cNvCxnSpPr>
          <p:nvPr/>
        </p:nvCxnSpPr>
        <p:spPr>
          <a:xfrm flipV="1">
            <a:off x="5008563" y="1288256"/>
            <a:ext cx="0" cy="1121569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8" name="AutoShape 74"/>
          <p:cNvSpPr>
            <a:spLocks noChangeArrowheads="1"/>
          </p:cNvSpPr>
          <p:nvPr/>
        </p:nvSpPr>
        <p:spPr bwMode="auto">
          <a:xfrm>
            <a:off x="4572003" y="1008460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箭头连接符 47"/>
          <p:cNvCxnSpPr>
            <a:stCxn id="21514" idx="2"/>
            <a:endCxn id="21516" idx="0"/>
          </p:cNvCxnSpPr>
          <p:nvPr/>
        </p:nvCxnSpPr>
        <p:spPr>
          <a:xfrm>
            <a:off x="2128520" y="1254205"/>
            <a:ext cx="0" cy="505460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1515" idx="1"/>
            <a:endCxn id="21514" idx="3"/>
          </p:cNvCxnSpPr>
          <p:nvPr/>
        </p:nvCxnSpPr>
        <p:spPr>
          <a:xfrm flipH="1" flipV="1">
            <a:off x="2563816" y="1120855"/>
            <a:ext cx="568325" cy="2095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41" name="肘形连接符 18440"/>
          <p:cNvCxnSpPr>
            <a:stCxn id="21516" idx="2"/>
            <a:endCxn id="21517" idx="1"/>
          </p:cNvCxnSpPr>
          <p:nvPr/>
        </p:nvCxnSpPr>
        <p:spPr>
          <a:xfrm rot="16200000" flipH="1">
            <a:off x="2371331" y="1782366"/>
            <a:ext cx="516731" cy="1004888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47" name="直接箭头连接符 18446"/>
          <p:cNvCxnSpPr>
            <a:stCxn id="21525" idx="1"/>
            <a:endCxn id="21524" idx="3"/>
          </p:cNvCxnSpPr>
          <p:nvPr/>
        </p:nvCxnSpPr>
        <p:spPr>
          <a:xfrm flipH="1">
            <a:off x="6316663" y="1893094"/>
            <a:ext cx="342900" cy="0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49" name="肘形连接符 18448"/>
          <p:cNvCxnSpPr>
            <a:stCxn id="21524" idx="2"/>
            <a:endCxn id="21526" idx="3"/>
          </p:cNvCxnSpPr>
          <p:nvPr/>
        </p:nvCxnSpPr>
        <p:spPr>
          <a:xfrm rot="5400000">
            <a:off x="5404250" y="2067323"/>
            <a:ext cx="516731" cy="434975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51" name="直接箭头连接符 18450"/>
          <p:cNvCxnSpPr>
            <a:stCxn id="21512" idx="1"/>
            <a:endCxn id="21516" idx="3"/>
          </p:cNvCxnSpPr>
          <p:nvPr/>
        </p:nvCxnSpPr>
        <p:spPr>
          <a:xfrm flipH="1" flipV="1">
            <a:off x="2563816" y="1893094"/>
            <a:ext cx="568325" cy="0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41" name="AutoShape 79"/>
          <p:cNvSpPr>
            <a:spLocks noChangeArrowheads="1"/>
          </p:cNvSpPr>
          <p:nvPr/>
        </p:nvSpPr>
        <p:spPr bwMode="auto">
          <a:xfrm>
            <a:off x="4678364" y="1706166"/>
            <a:ext cx="263525" cy="43457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CC00"/>
              </a:gs>
              <a:gs pos="100000">
                <a:srgbClr val="CC660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997A00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endParaRPr lang="zh-CN" altLang="en-US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5" name="AutoShape 74"/>
          <p:cNvSpPr>
            <a:spLocks noChangeArrowheads="1"/>
          </p:cNvSpPr>
          <p:nvPr/>
        </p:nvSpPr>
        <p:spPr bwMode="auto">
          <a:xfrm>
            <a:off x="6659564" y="2409825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物料二维码</a:t>
            </a:r>
            <a:endParaRPr lang="zh-CN" altLang="en-US" sz="11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6" name="AutoShape 74"/>
          <p:cNvSpPr>
            <a:spLocks noChangeArrowheads="1"/>
          </p:cNvSpPr>
          <p:nvPr/>
        </p:nvSpPr>
        <p:spPr bwMode="auto">
          <a:xfrm>
            <a:off x="6659564" y="2786062"/>
            <a:ext cx="873125" cy="266700"/>
          </a:xfrm>
          <a:prstGeom prst="roundRect">
            <a:avLst>
              <a:gd name="adj" fmla="val 563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endParaRPr lang="zh-CN" altLang="en-US" sz="11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7" name="AutoShape 133"/>
          <p:cNvSpPr>
            <a:spLocks noChangeArrowheads="1"/>
          </p:cNvSpPr>
          <p:nvPr/>
        </p:nvSpPr>
        <p:spPr bwMode="auto">
          <a:xfrm>
            <a:off x="827088" y="951311"/>
            <a:ext cx="649287" cy="33694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78FFF"/>
              </a:gs>
              <a:gs pos="100000">
                <a:srgbClr val="7500B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775699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</a:t>
            </a:r>
            <a:endParaRPr lang="zh-CN" altLang="en-US" sz="14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8" name="AutoShape 133"/>
          <p:cNvSpPr>
            <a:spLocks noChangeArrowheads="1"/>
          </p:cNvSpPr>
          <p:nvPr/>
        </p:nvSpPr>
        <p:spPr bwMode="auto">
          <a:xfrm>
            <a:off x="6164263" y="973933"/>
            <a:ext cx="647700" cy="33694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78FFF"/>
              </a:gs>
              <a:gs pos="100000">
                <a:srgbClr val="7500B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775699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zh-CN" altLang="en-US" sz="14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9" name="AutoShape 133"/>
          <p:cNvSpPr>
            <a:spLocks noChangeArrowheads="1"/>
          </p:cNvSpPr>
          <p:nvPr/>
        </p:nvSpPr>
        <p:spPr bwMode="auto">
          <a:xfrm>
            <a:off x="827088" y="2189561"/>
            <a:ext cx="649287" cy="33694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78FFF"/>
              </a:gs>
              <a:gs pos="100000">
                <a:srgbClr val="7500B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775699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</a:t>
            </a:r>
            <a:endParaRPr lang="zh-CN" altLang="en-US" sz="14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51" name="AutoShape 79"/>
          <p:cNvSpPr>
            <a:spLocks noChangeArrowheads="1"/>
          </p:cNvSpPr>
          <p:nvPr/>
        </p:nvSpPr>
        <p:spPr bwMode="auto">
          <a:xfrm>
            <a:off x="2178053" y="2062163"/>
            <a:ext cx="263525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CC00"/>
              </a:gs>
              <a:gs pos="100000">
                <a:srgbClr val="CC660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997A00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52" name="AutoShape 79"/>
          <p:cNvSpPr>
            <a:spLocks noChangeArrowheads="1"/>
          </p:cNvSpPr>
          <p:nvPr/>
        </p:nvSpPr>
        <p:spPr bwMode="auto">
          <a:xfrm>
            <a:off x="5056188" y="3106341"/>
            <a:ext cx="265112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CC00"/>
              </a:gs>
              <a:gs pos="100000">
                <a:srgbClr val="CC660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997A00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en-US" altLang="zh-CN" sz="9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33"/>
          <p:cNvSpPr>
            <a:spLocks noChangeArrowheads="1"/>
          </p:cNvSpPr>
          <p:nvPr/>
        </p:nvSpPr>
        <p:spPr bwMode="auto">
          <a:xfrm rot="10800000" flipV="1">
            <a:off x="827405" y="3642995"/>
            <a:ext cx="569595" cy="302895"/>
          </a:xfrm>
          <a:prstGeom prst="roundRect">
            <a:avLst>
              <a:gd name="adj" fmla="val 26854"/>
            </a:avLst>
          </a:prstGeom>
          <a:gradFill rotWithShape="1">
            <a:gsLst>
              <a:gs pos="0">
                <a:srgbClr val="C78FFF"/>
              </a:gs>
              <a:gs pos="100000">
                <a:srgbClr val="7500B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775699"/>
            </a:prst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round/>
              </a14:hiddenLine>
            </a:ext>
          </a:extLst>
        </p:spPr>
        <p:txBody>
          <a:bodyPr wrap="none" anchor="ctr"/>
          <a:p>
            <a:pPr algn="ctr"/>
            <a:r>
              <a:rPr lang="zh-CN" altLang="zh-CN" sz="14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zh-CN" sz="14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4"/>
          <p:cNvSpPr>
            <a:spLocks noChangeArrowheads="1"/>
          </p:cNvSpPr>
          <p:nvPr/>
        </p:nvSpPr>
        <p:spPr bwMode="auto">
          <a:xfrm>
            <a:off x="2209800" y="3642995"/>
            <a:ext cx="1277620" cy="30289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p>
            <a:pPr algn="ctr">
              <a:buFont typeface="Wingdings" panose="05000000000000000000" pitchFamily="2" charset="2"/>
              <a:buNone/>
            </a:pPr>
            <a:r>
              <a:rPr lang="en-US" altLang="zh-CN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建立盘点方案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397000" y="3790315"/>
            <a:ext cx="755650" cy="825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568700" y="3782060"/>
            <a:ext cx="755650" cy="825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utoShape 74"/>
          <p:cNvSpPr>
            <a:spLocks noChangeArrowheads="1"/>
          </p:cNvSpPr>
          <p:nvPr/>
        </p:nvSpPr>
        <p:spPr bwMode="auto">
          <a:xfrm>
            <a:off x="4375785" y="3642995"/>
            <a:ext cx="1788795" cy="30289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p>
            <a:pPr algn="ctr">
              <a:buFont typeface="Wingdings" panose="05000000000000000000" pitchFamily="2" charset="2"/>
              <a:buNone/>
            </a:pPr>
            <a:r>
              <a:rPr lang="en-US" altLang="zh-CN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下载盘点方案扫码盘点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74"/>
          <p:cNvSpPr>
            <a:spLocks noChangeArrowheads="1"/>
          </p:cNvSpPr>
          <p:nvPr/>
        </p:nvSpPr>
        <p:spPr bwMode="auto">
          <a:xfrm>
            <a:off x="6757670" y="3642995"/>
            <a:ext cx="1744980" cy="30289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 w="9525" algn="ctr">
            <a:solidFill>
              <a:srgbClr val="0060C0"/>
            </a:solidFill>
            <a:round/>
          </a:ln>
        </p:spPr>
        <p:txBody>
          <a:bodyPr wrap="none" anchor="ctr"/>
          <a:p>
            <a:pPr algn="ctr"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仓管扫码盘点</a:t>
            </a:r>
            <a:endParaRPr lang="zh-CN" altLang="en-US" sz="11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264275" y="3798570"/>
            <a:ext cx="395605" cy="1079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7" descr="C:\Users\yibo_wang\Desktop\素材\金蝶PPT母版视觉元素\小方砖侧视图\PPT C-orang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"/>
            <a:ext cx="7921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标题 2"/>
          <p:cNvSpPr>
            <a:spLocks noGrp="1"/>
          </p:cNvSpPr>
          <p:nvPr>
            <p:ph type="title"/>
          </p:nvPr>
        </p:nvSpPr>
        <p:spPr>
          <a:xfrm>
            <a:off x="817563" y="9525"/>
            <a:ext cx="3259137" cy="465138"/>
          </a:xfrm>
        </p:spPr>
        <p:txBody>
          <a:bodyPr/>
          <a:lstStyle/>
          <a:p>
            <a:pPr eaLnBrk="1" hangingPunct="1"/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55526"/>
            <a:ext cx="1872208" cy="11521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3569" y="627534"/>
            <a:ext cx="1715031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059582"/>
            <a:ext cx="187220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二维码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+PDA,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仓储管理移动化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办公区域无限制，支持手机体验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8642" y="6561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移动办公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32"/>
          <p:cNvGrpSpPr/>
          <p:nvPr/>
        </p:nvGrpSpPr>
        <p:grpSpPr bwMode="auto">
          <a:xfrm>
            <a:off x="1403648" y="843558"/>
            <a:ext cx="6048672" cy="3816424"/>
            <a:chOff x="2165507" y="1873074"/>
            <a:chExt cx="4402006" cy="4764364"/>
          </a:xfrm>
        </p:grpSpPr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2475831" y="2298464"/>
              <a:ext cx="3817937" cy="367665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"/>
            <p:cNvSpPr/>
            <p:nvPr/>
          </p:nvSpPr>
          <p:spPr bwMode="auto">
            <a:xfrm>
              <a:off x="3435350" y="3149065"/>
              <a:ext cx="1987550" cy="1916112"/>
            </a:xfrm>
            <a:custGeom>
              <a:avLst/>
              <a:gdLst>
                <a:gd name="T0" fmla="*/ 2147483647 w 2054"/>
                <a:gd name="T1" fmla="*/ 2147483647 h 2054"/>
                <a:gd name="T2" fmla="*/ 2147483647 w 2054"/>
                <a:gd name="T3" fmla="*/ 2147483647 h 2054"/>
                <a:gd name="T4" fmla="*/ 2147483647 w 2054"/>
                <a:gd name="T5" fmla="*/ 2147483647 h 2054"/>
                <a:gd name="T6" fmla="*/ 2147483647 w 2054"/>
                <a:gd name="T7" fmla="*/ 2147483647 h 2054"/>
                <a:gd name="T8" fmla="*/ 2147483647 w 2054"/>
                <a:gd name="T9" fmla="*/ 2147483647 h 2054"/>
                <a:gd name="T10" fmla="*/ 2147483647 w 2054"/>
                <a:gd name="T11" fmla="*/ 2147483647 h 2054"/>
                <a:gd name="T12" fmla="*/ 2147483647 w 2054"/>
                <a:gd name="T13" fmla="*/ 2147483647 h 2054"/>
                <a:gd name="T14" fmla="*/ 2147483647 w 2054"/>
                <a:gd name="T15" fmla="*/ 2147483647 h 2054"/>
                <a:gd name="T16" fmla="*/ 2147483647 w 2054"/>
                <a:gd name="T17" fmla="*/ 2147483647 h 2054"/>
                <a:gd name="T18" fmla="*/ 2147483647 w 2054"/>
                <a:gd name="T19" fmla="*/ 2147483647 h 2054"/>
                <a:gd name="T20" fmla="*/ 2147483647 w 2054"/>
                <a:gd name="T21" fmla="*/ 2147483647 h 2054"/>
                <a:gd name="T22" fmla="*/ 2147483647 w 2054"/>
                <a:gd name="T23" fmla="*/ 2147483647 h 2054"/>
                <a:gd name="T24" fmla="*/ 2147483647 w 2054"/>
                <a:gd name="T25" fmla="*/ 2147483647 h 2054"/>
                <a:gd name="T26" fmla="*/ 2147483647 w 2054"/>
                <a:gd name="T27" fmla="*/ 2147483647 h 2054"/>
                <a:gd name="T28" fmla="*/ 2147483647 w 2054"/>
                <a:gd name="T29" fmla="*/ 2147483647 h 2054"/>
                <a:gd name="T30" fmla="*/ 2147483647 w 2054"/>
                <a:gd name="T31" fmla="*/ 2147483647 h 2054"/>
                <a:gd name="T32" fmla="*/ 2147483647 w 2054"/>
                <a:gd name="T33" fmla="*/ 2147483647 h 2054"/>
                <a:gd name="T34" fmla="*/ 2147483647 w 2054"/>
                <a:gd name="T35" fmla="*/ 2147483647 h 2054"/>
                <a:gd name="T36" fmla="*/ 2147483647 w 2054"/>
                <a:gd name="T37" fmla="*/ 2147483647 h 2054"/>
                <a:gd name="T38" fmla="*/ 2147483647 w 2054"/>
                <a:gd name="T39" fmla="*/ 2147483647 h 2054"/>
                <a:gd name="T40" fmla="*/ 2147483647 w 2054"/>
                <a:gd name="T41" fmla="*/ 2147483647 h 2054"/>
                <a:gd name="T42" fmla="*/ 2147483647 w 2054"/>
                <a:gd name="T43" fmla="*/ 2147483647 h 2054"/>
                <a:gd name="T44" fmla="*/ 2147483647 w 2054"/>
                <a:gd name="T45" fmla="*/ 2147483647 h 2054"/>
                <a:gd name="T46" fmla="*/ 2147483647 w 2054"/>
                <a:gd name="T47" fmla="*/ 2147483647 h 2054"/>
                <a:gd name="T48" fmla="*/ 2147483647 w 2054"/>
                <a:gd name="T49" fmla="*/ 2147483647 h 2054"/>
                <a:gd name="T50" fmla="*/ 2147483647 w 2054"/>
                <a:gd name="T51" fmla="*/ 2147483647 h 2054"/>
                <a:gd name="T52" fmla="*/ 2147483647 w 2054"/>
                <a:gd name="T53" fmla="*/ 2147483647 h 2054"/>
                <a:gd name="T54" fmla="*/ 2147483647 w 2054"/>
                <a:gd name="T55" fmla="*/ 2147483647 h 2054"/>
                <a:gd name="T56" fmla="*/ 2147483647 w 2054"/>
                <a:gd name="T57" fmla="*/ 2147483647 h 2054"/>
                <a:gd name="T58" fmla="*/ 2147483647 w 2054"/>
                <a:gd name="T59" fmla="*/ 2147483647 h 2054"/>
                <a:gd name="T60" fmla="*/ 2147483647 w 2054"/>
                <a:gd name="T61" fmla="*/ 2147483647 h 2054"/>
                <a:gd name="T62" fmla="*/ 2147483647 w 2054"/>
                <a:gd name="T63" fmla="*/ 2147483647 h 2054"/>
                <a:gd name="T64" fmla="*/ 2147483647 w 2054"/>
                <a:gd name="T65" fmla="*/ 2147483647 h 2054"/>
                <a:gd name="T66" fmla="*/ 2147483647 w 2054"/>
                <a:gd name="T67" fmla="*/ 2147483647 h 2054"/>
                <a:gd name="T68" fmla="*/ 2147483647 w 2054"/>
                <a:gd name="T69" fmla="*/ 2147483647 h 2054"/>
                <a:gd name="T70" fmla="*/ 2147483647 w 2054"/>
                <a:gd name="T71" fmla="*/ 2147483647 h 2054"/>
                <a:gd name="T72" fmla="*/ 2147483647 w 2054"/>
                <a:gd name="T73" fmla="*/ 2147483647 h 2054"/>
                <a:gd name="T74" fmla="*/ 2147483647 w 2054"/>
                <a:gd name="T75" fmla="*/ 2147483647 h 2054"/>
                <a:gd name="T76" fmla="*/ 2147483647 w 2054"/>
                <a:gd name="T77" fmla="*/ 2147483647 h 2054"/>
                <a:gd name="T78" fmla="*/ 2147483647 w 2054"/>
                <a:gd name="T79" fmla="*/ 2147483647 h 2054"/>
                <a:gd name="T80" fmla="*/ 2147483647 w 2054"/>
                <a:gd name="T81" fmla="*/ 2147483647 h 2054"/>
                <a:gd name="T82" fmla="*/ 2147483647 w 2054"/>
                <a:gd name="T83" fmla="*/ 2147483647 h 2054"/>
                <a:gd name="T84" fmla="*/ 2147483647 w 2054"/>
                <a:gd name="T85" fmla="*/ 2147483647 h 2054"/>
                <a:gd name="T86" fmla="*/ 2147483647 w 2054"/>
                <a:gd name="T87" fmla="*/ 2147483647 h 20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54"/>
                <a:gd name="T133" fmla="*/ 0 h 2054"/>
                <a:gd name="T134" fmla="*/ 2054 w 2054"/>
                <a:gd name="T135" fmla="*/ 2054 h 20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54" h="2054">
                  <a:moveTo>
                    <a:pt x="1028" y="0"/>
                  </a:moveTo>
                  <a:lnTo>
                    <a:pt x="1028" y="0"/>
                  </a:lnTo>
                  <a:lnTo>
                    <a:pt x="974" y="2"/>
                  </a:lnTo>
                  <a:lnTo>
                    <a:pt x="922" y="6"/>
                  </a:lnTo>
                  <a:lnTo>
                    <a:pt x="870" y="12"/>
                  </a:lnTo>
                  <a:lnTo>
                    <a:pt x="820" y="20"/>
                  </a:lnTo>
                  <a:lnTo>
                    <a:pt x="770" y="32"/>
                  </a:lnTo>
                  <a:lnTo>
                    <a:pt x="722" y="46"/>
                  </a:lnTo>
                  <a:lnTo>
                    <a:pt x="674" y="62"/>
                  </a:lnTo>
                  <a:lnTo>
                    <a:pt x="628" y="80"/>
                  </a:lnTo>
                  <a:lnTo>
                    <a:pt x="582" y="102"/>
                  </a:lnTo>
                  <a:lnTo>
                    <a:pt x="538" y="124"/>
                  </a:lnTo>
                  <a:lnTo>
                    <a:pt x="494" y="148"/>
                  </a:lnTo>
                  <a:lnTo>
                    <a:pt x="452" y="176"/>
                  </a:lnTo>
                  <a:lnTo>
                    <a:pt x="412" y="204"/>
                  </a:lnTo>
                  <a:lnTo>
                    <a:pt x="374" y="234"/>
                  </a:lnTo>
                  <a:lnTo>
                    <a:pt x="336" y="266"/>
                  </a:lnTo>
                  <a:lnTo>
                    <a:pt x="300" y="300"/>
                  </a:lnTo>
                  <a:lnTo>
                    <a:pt x="266" y="336"/>
                  </a:lnTo>
                  <a:lnTo>
                    <a:pt x="234" y="374"/>
                  </a:lnTo>
                  <a:lnTo>
                    <a:pt x="204" y="412"/>
                  </a:lnTo>
                  <a:lnTo>
                    <a:pt x="176" y="452"/>
                  </a:lnTo>
                  <a:lnTo>
                    <a:pt x="148" y="494"/>
                  </a:lnTo>
                  <a:lnTo>
                    <a:pt x="124" y="538"/>
                  </a:lnTo>
                  <a:lnTo>
                    <a:pt x="102" y="582"/>
                  </a:lnTo>
                  <a:lnTo>
                    <a:pt x="80" y="628"/>
                  </a:lnTo>
                  <a:lnTo>
                    <a:pt x="62" y="674"/>
                  </a:lnTo>
                  <a:lnTo>
                    <a:pt x="46" y="722"/>
                  </a:lnTo>
                  <a:lnTo>
                    <a:pt x="32" y="770"/>
                  </a:lnTo>
                  <a:lnTo>
                    <a:pt x="20" y="820"/>
                  </a:lnTo>
                  <a:lnTo>
                    <a:pt x="12" y="870"/>
                  </a:lnTo>
                  <a:lnTo>
                    <a:pt x="6" y="922"/>
                  </a:lnTo>
                  <a:lnTo>
                    <a:pt x="2" y="974"/>
                  </a:lnTo>
                  <a:lnTo>
                    <a:pt x="0" y="1028"/>
                  </a:lnTo>
                  <a:lnTo>
                    <a:pt x="2" y="1080"/>
                  </a:lnTo>
                  <a:lnTo>
                    <a:pt x="6" y="1132"/>
                  </a:lnTo>
                  <a:lnTo>
                    <a:pt x="12" y="1184"/>
                  </a:lnTo>
                  <a:lnTo>
                    <a:pt x="20" y="1234"/>
                  </a:lnTo>
                  <a:lnTo>
                    <a:pt x="32" y="1284"/>
                  </a:lnTo>
                  <a:lnTo>
                    <a:pt x="46" y="1332"/>
                  </a:lnTo>
                  <a:lnTo>
                    <a:pt x="62" y="1380"/>
                  </a:lnTo>
                  <a:lnTo>
                    <a:pt x="80" y="1428"/>
                  </a:lnTo>
                  <a:lnTo>
                    <a:pt x="102" y="1472"/>
                  </a:lnTo>
                  <a:lnTo>
                    <a:pt x="124" y="1516"/>
                  </a:lnTo>
                  <a:lnTo>
                    <a:pt x="148" y="1560"/>
                  </a:lnTo>
                  <a:lnTo>
                    <a:pt x="176" y="1602"/>
                  </a:lnTo>
                  <a:lnTo>
                    <a:pt x="204" y="1642"/>
                  </a:lnTo>
                  <a:lnTo>
                    <a:pt x="234" y="1680"/>
                  </a:lnTo>
                  <a:lnTo>
                    <a:pt x="266" y="1718"/>
                  </a:lnTo>
                  <a:lnTo>
                    <a:pt x="300" y="1754"/>
                  </a:lnTo>
                  <a:lnTo>
                    <a:pt x="336" y="1788"/>
                  </a:lnTo>
                  <a:lnTo>
                    <a:pt x="374" y="1820"/>
                  </a:lnTo>
                  <a:lnTo>
                    <a:pt x="412" y="1850"/>
                  </a:lnTo>
                  <a:lnTo>
                    <a:pt x="452" y="1880"/>
                  </a:lnTo>
                  <a:lnTo>
                    <a:pt x="494" y="1906"/>
                  </a:lnTo>
                  <a:lnTo>
                    <a:pt x="538" y="1930"/>
                  </a:lnTo>
                  <a:lnTo>
                    <a:pt x="582" y="1954"/>
                  </a:lnTo>
                  <a:lnTo>
                    <a:pt x="628" y="1974"/>
                  </a:lnTo>
                  <a:lnTo>
                    <a:pt x="674" y="1992"/>
                  </a:lnTo>
                  <a:lnTo>
                    <a:pt x="722" y="2008"/>
                  </a:lnTo>
                  <a:lnTo>
                    <a:pt x="770" y="2022"/>
                  </a:lnTo>
                  <a:lnTo>
                    <a:pt x="820" y="2034"/>
                  </a:lnTo>
                  <a:lnTo>
                    <a:pt x="870" y="2042"/>
                  </a:lnTo>
                  <a:lnTo>
                    <a:pt x="922" y="2050"/>
                  </a:lnTo>
                  <a:lnTo>
                    <a:pt x="974" y="2054"/>
                  </a:lnTo>
                  <a:lnTo>
                    <a:pt x="1028" y="2054"/>
                  </a:lnTo>
                  <a:lnTo>
                    <a:pt x="1080" y="2054"/>
                  </a:lnTo>
                  <a:lnTo>
                    <a:pt x="1132" y="2050"/>
                  </a:lnTo>
                  <a:lnTo>
                    <a:pt x="1184" y="2042"/>
                  </a:lnTo>
                  <a:lnTo>
                    <a:pt x="1234" y="2034"/>
                  </a:lnTo>
                  <a:lnTo>
                    <a:pt x="1284" y="2022"/>
                  </a:lnTo>
                  <a:lnTo>
                    <a:pt x="1332" y="2008"/>
                  </a:lnTo>
                  <a:lnTo>
                    <a:pt x="1380" y="1992"/>
                  </a:lnTo>
                  <a:lnTo>
                    <a:pt x="1426" y="1974"/>
                  </a:lnTo>
                  <a:lnTo>
                    <a:pt x="1472" y="1954"/>
                  </a:lnTo>
                  <a:lnTo>
                    <a:pt x="1516" y="1930"/>
                  </a:lnTo>
                  <a:lnTo>
                    <a:pt x="1560" y="1906"/>
                  </a:lnTo>
                  <a:lnTo>
                    <a:pt x="1602" y="1880"/>
                  </a:lnTo>
                  <a:lnTo>
                    <a:pt x="1642" y="1850"/>
                  </a:lnTo>
                  <a:lnTo>
                    <a:pt x="1680" y="1820"/>
                  </a:lnTo>
                  <a:lnTo>
                    <a:pt x="1718" y="1788"/>
                  </a:lnTo>
                  <a:lnTo>
                    <a:pt x="1754" y="1754"/>
                  </a:lnTo>
                  <a:lnTo>
                    <a:pt x="1788" y="1718"/>
                  </a:lnTo>
                  <a:lnTo>
                    <a:pt x="1820" y="1680"/>
                  </a:lnTo>
                  <a:lnTo>
                    <a:pt x="1850" y="1642"/>
                  </a:lnTo>
                  <a:lnTo>
                    <a:pt x="1878" y="1602"/>
                  </a:lnTo>
                  <a:lnTo>
                    <a:pt x="1906" y="1560"/>
                  </a:lnTo>
                  <a:lnTo>
                    <a:pt x="1930" y="1516"/>
                  </a:lnTo>
                  <a:lnTo>
                    <a:pt x="1952" y="1472"/>
                  </a:lnTo>
                  <a:lnTo>
                    <a:pt x="1974" y="1428"/>
                  </a:lnTo>
                  <a:lnTo>
                    <a:pt x="1992" y="1380"/>
                  </a:lnTo>
                  <a:lnTo>
                    <a:pt x="2008" y="1332"/>
                  </a:lnTo>
                  <a:lnTo>
                    <a:pt x="2022" y="1284"/>
                  </a:lnTo>
                  <a:lnTo>
                    <a:pt x="2034" y="1234"/>
                  </a:lnTo>
                  <a:lnTo>
                    <a:pt x="2042" y="1184"/>
                  </a:lnTo>
                  <a:lnTo>
                    <a:pt x="2048" y="1132"/>
                  </a:lnTo>
                  <a:lnTo>
                    <a:pt x="2052" y="1080"/>
                  </a:lnTo>
                  <a:lnTo>
                    <a:pt x="2054" y="1028"/>
                  </a:lnTo>
                  <a:lnTo>
                    <a:pt x="2052" y="974"/>
                  </a:lnTo>
                  <a:lnTo>
                    <a:pt x="2048" y="922"/>
                  </a:lnTo>
                  <a:lnTo>
                    <a:pt x="2042" y="870"/>
                  </a:lnTo>
                  <a:lnTo>
                    <a:pt x="2034" y="820"/>
                  </a:lnTo>
                  <a:lnTo>
                    <a:pt x="2022" y="770"/>
                  </a:lnTo>
                  <a:lnTo>
                    <a:pt x="2008" y="722"/>
                  </a:lnTo>
                  <a:lnTo>
                    <a:pt x="1992" y="674"/>
                  </a:lnTo>
                  <a:lnTo>
                    <a:pt x="1974" y="628"/>
                  </a:lnTo>
                  <a:lnTo>
                    <a:pt x="1952" y="582"/>
                  </a:lnTo>
                  <a:lnTo>
                    <a:pt x="1930" y="538"/>
                  </a:lnTo>
                  <a:lnTo>
                    <a:pt x="1906" y="494"/>
                  </a:lnTo>
                  <a:lnTo>
                    <a:pt x="1878" y="452"/>
                  </a:lnTo>
                  <a:lnTo>
                    <a:pt x="1850" y="412"/>
                  </a:lnTo>
                  <a:lnTo>
                    <a:pt x="1820" y="374"/>
                  </a:lnTo>
                  <a:lnTo>
                    <a:pt x="1788" y="336"/>
                  </a:lnTo>
                  <a:lnTo>
                    <a:pt x="1754" y="300"/>
                  </a:lnTo>
                  <a:lnTo>
                    <a:pt x="1718" y="266"/>
                  </a:lnTo>
                  <a:lnTo>
                    <a:pt x="1680" y="234"/>
                  </a:lnTo>
                  <a:lnTo>
                    <a:pt x="1642" y="204"/>
                  </a:lnTo>
                  <a:lnTo>
                    <a:pt x="1602" y="176"/>
                  </a:lnTo>
                  <a:lnTo>
                    <a:pt x="1560" y="148"/>
                  </a:lnTo>
                  <a:lnTo>
                    <a:pt x="1516" y="124"/>
                  </a:lnTo>
                  <a:lnTo>
                    <a:pt x="1472" y="102"/>
                  </a:lnTo>
                  <a:lnTo>
                    <a:pt x="1426" y="80"/>
                  </a:lnTo>
                  <a:lnTo>
                    <a:pt x="1380" y="62"/>
                  </a:lnTo>
                  <a:lnTo>
                    <a:pt x="1332" y="46"/>
                  </a:lnTo>
                  <a:lnTo>
                    <a:pt x="1284" y="32"/>
                  </a:lnTo>
                  <a:lnTo>
                    <a:pt x="1234" y="20"/>
                  </a:lnTo>
                  <a:lnTo>
                    <a:pt x="1184" y="12"/>
                  </a:lnTo>
                  <a:lnTo>
                    <a:pt x="1132" y="6"/>
                  </a:lnTo>
                  <a:lnTo>
                    <a:pt x="1080" y="2"/>
                  </a:lnTo>
                  <a:lnTo>
                    <a:pt x="1028" y="0"/>
                  </a:ln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227388" y="3045877"/>
              <a:ext cx="2300287" cy="2227263"/>
            </a:xfrm>
            <a:custGeom>
              <a:avLst/>
              <a:gdLst>
                <a:gd name="T0" fmla="*/ 2147483647 w 2450"/>
                <a:gd name="T1" fmla="*/ 2147483647 h 2450"/>
                <a:gd name="T2" fmla="*/ 2147483647 w 2450"/>
                <a:gd name="T3" fmla="*/ 2147483647 h 2450"/>
                <a:gd name="T4" fmla="*/ 2147483647 w 2450"/>
                <a:gd name="T5" fmla="*/ 2147483647 h 2450"/>
                <a:gd name="T6" fmla="*/ 2147483647 w 2450"/>
                <a:gd name="T7" fmla="*/ 2147483647 h 2450"/>
                <a:gd name="T8" fmla="*/ 2147483647 w 2450"/>
                <a:gd name="T9" fmla="*/ 2147483647 h 2450"/>
                <a:gd name="T10" fmla="*/ 2147483647 w 2450"/>
                <a:gd name="T11" fmla="*/ 2147483647 h 2450"/>
                <a:gd name="T12" fmla="*/ 2147483647 w 2450"/>
                <a:gd name="T13" fmla="*/ 2147483647 h 2450"/>
                <a:gd name="T14" fmla="*/ 2147483647 w 2450"/>
                <a:gd name="T15" fmla="*/ 2147483647 h 2450"/>
                <a:gd name="T16" fmla="*/ 2147483647 w 2450"/>
                <a:gd name="T17" fmla="*/ 2147483647 h 2450"/>
                <a:gd name="T18" fmla="*/ 2147483647 w 2450"/>
                <a:gd name="T19" fmla="*/ 2147483647 h 2450"/>
                <a:gd name="T20" fmla="*/ 2147483647 w 2450"/>
                <a:gd name="T21" fmla="*/ 2147483647 h 2450"/>
                <a:gd name="T22" fmla="*/ 2147483647 w 2450"/>
                <a:gd name="T23" fmla="*/ 2147483647 h 2450"/>
                <a:gd name="T24" fmla="*/ 2147483647 w 2450"/>
                <a:gd name="T25" fmla="*/ 2147483647 h 2450"/>
                <a:gd name="T26" fmla="*/ 2147483647 w 2450"/>
                <a:gd name="T27" fmla="*/ 2147483647 h 2450"/>
                <a:gd name="T28" fmla="*/ 2147483647 w 2450"/>
                <a:gd name="T29" fmla="*/ 2147483647 h 2450"/>
                <a:gd name="T30" fmla="*/ 2147483647 w 2450"/>
                <a:gd name="T31" fmla="*/ 2147483647 h 2450"/>
                <a:gd name="T32" fmla="*/ 2147483647 w 2450"/>
                <a:gd name="T33" fmla="*/ 2147483647 h 2450"/>
                <a:gd name="T34" fmla="*/ 2147483647 w 2450"/>
                <a:gd name="T35" fmla="*/ 2147483647 h 2450"/>
                <a:gd name="T36" fmla="*/ 2147483647 w 2450"/>
                <a:gd name="T37" fmla="*/ 2147483647 h 2450"/>
                <a:gd name="T38" fmla="*/ 2147483647 w 2450"/>
                <a:gd name="T39" fmla="*/ 2147483647 h 2450"/>
                <a:gd name="T40" fmla="*/ 2147483647 w 2450"/>
                <a:gd name="T41" fmla="*/ 2147483647 h 2450"/>
                <a:gd name="T42" fmla="*/ 2147483647 w 2450"/>
                <a:gd name="T43" fmla="*/ 2147483647 h 2450"/>
                <a:gd name="T44" fmla="*/ 2147483647 w 2450"/>
                <a:gd name="T45" fmla="*/ 2147483647 h 2450"/>
                <a:gd name="T46" fmla="*/ 2147483647 w 2450"/>
                <a:gd name="T47" fmla="*/ 2147483647 h 2450"/>
                <a:gd name="T48" fmla="*/ 2147483647 w 2450"/>
                <a:gd name="T49" fmla="*/ 2147483647 h 2450"/>
                <a:gd name="T50" fmla="*/ 2147483647 w 2450"/>
                <a:gd name="T51" fmla="*/ 2147483647 h 2450"/>
                <a:gd name="T52" fmla="*/ 2147483647 w 2450"/>
                <a:gd name="T53" fmla="*/ 2147483647 h 2450"/>
                <a:gd name="T54" fmla="*/ 2147483647 w 2450"/>
                <a:gd name="T55" fmla="*/ 2147483647 h 2450"/>
                <a:gd name="T56" fmla="*/ 2147483647 w 2450"/>
                <a:gd name="T57" fmla="*/ 2147483647 h 2450"/>
                <a:gd name="T58" fmla="*/ 2147483647 w 2450"/>
                <a:gd name="T59" fmla="*/ 2147483647 h 2450"/>
                <a:gd name="T60" fmla="*/ 2147483647 w 2450"/>
                <a:gd name="T61" fmla="*/ 2147483647 h 2450"/>
                <a:gd name="T62" fmla="*/ 2147483647 w 2450"/>
                <a:gd name="T63" fmla="*/ 2147483647 h 2450"/>
                <a:gd name="T64" fmla="*/ 2147483647 w 2450"/>
                <a:gd name="T65" fmla="*/ 2147483647 h 2450"/>
                <a:gd name="T66" fmla="*/ 2147483647 w 2450"/>
                <a:gd name="T67" fmla="*/ 2147483647 h 2450"/>
                <a:gd name="T68" fmla="*/ 2147483647 w 2450"/>
                <a:gd name="T69" fmla="*/ 2147483647 h 2450"/>
                <a:gd name="T70" fmla="*/ 2147483647 w 2450"/>
                <a:gd name="T71" fmla="*/ 2147483647 h 2450"/>
                <a:gd name="T72" fmla="*/ 2147483647 w 2450"/>
                <a:gd name="T73" fmla="*/ 2147483647 h 2450"/>
                <a:gd name="T74" fmla="*/ 2147483647 w 2450"/>
                <a:gd name="T75" fmla="*/ 2147483647 h 2450"/>
                <a:gd name="T76" fmla="*/ 2147483647 w 2450"/>
                <a:gd name="T77" fmla="*/ 2147483647 h 2450"/>
                <a:gd name="T78" fmla="*/ 2147483647 w 2450"/>
                <a:gd name="T79" fmla="*/ 2147483647 h 2450"/>
                <a:gd name="T80" fmla="*/ 2147483647 w 2450"/>
                <a:gd name="T81" fmla="*/ 2147483647 h 2450"/>
                <a:gd name="T82" fmla="*/ 2147483647 w 2450"/>
                <a:gd name="T83" fmla="*/ 2147483647 h 2450"/>
                <a:gd name="T84" fmla="*/ 2147483647 w 2450"/>
                <a:gd name="T85" fmla="*/ 2147483647 h 2450"/>
                <a:gd name="T86" fmla="*/ 2147483647 w 2450"/>
                <a:gd name="T87" fmla="*/ 2147483647 h 2450"/>
                <a:gd name="T88" fmla="*/ 2147483647 w 2450"/>
                <a:gd name="T89" fmla="*/ 2147483647 h 2450"/>
                <a:gd name="T90" fmla="*/ 2147483647 w 2450"/>
                <a:gd name="T91" fmla="*/ 2147483647 h 2450"/>
                <a:gd name="T92" fmla="*/ 2147483647 w 2450"/>
                <a:gd name="T93" fmla="*/ 2147483647 h 2450"/>
                <a:gd name="T94" fmla="*/ 2147483647 w 2450"/>
                <a:gd name="T95" fmla="*/ 2147483647 h 2450"/>
                <a:gd name="T96" fmla="*/ 2147483647 w 2450"/>
                <a:gd name="T97" fmla="*/ 2147483647 h 2450"/>
                <a:gd name="T98" fmla="*/ 2147483647 w 2450"/>
                <a:gd name="T99" fmla="*/ 2147483647 h 2450"/>
                <a:gd name="T100" fmla="*/ 2147483647 w 2450"/>
                <a:gd name="T101" fmla="*/ 2147483647 h 2450"/>
                <a:gd name="T102" fmla="*/ 2147483647 w 2450"/>
                <a:gd name="T103" fmla="*/ 2147483647 h 2450"/>
                <a:gd name="T104" fmla="*/ 2147483647 w 2450"/>
                <a:gd name="T105" fmla="*/ 2147483647 h 2450"/>
                <a:gd name="T106" fmla="*/ 2147483647 w 2450"/>
                <a:gd name="T107" fmla="*/ 0 h 2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450"/>
                <a:gd name="T163" fmla="*/ 0 h 2450"/>
                <a:gd name="T164" fmla="*/ 2450 w 2450"/>
                <a:gd name="T165" fmla="*/ 2450 h 2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450" h="2450">
                  <a:moveTo>
                    <a:pt x="196" y="1222"/>
                  </a:moveTo>
                  <a:lnTo>
                    <a:pt x="196" y="1222"/>
                  </a:lnTo>
                  <a:lnTo>
                    <a:pt x="198" y="1168"/>
                  </a:lnTo>
                  <a:lnTo>
                    <a:pt x="202" y="1116"/>
                  </a:lnTo>
                  <a:lnTo>
                    <a:pt x="208" y="1064"/>
                  </a:lnTo>
                  <a:lnTo>
                    <a:pt x="216" y="1014"/>
                  </a:lnTo>
                  <a:lnTo>
                    <a:pt x="228" y="964"/>
                  </a:lnTo>
                  <a:lnTo>
                    <a:pt x="242" y="916"/>
                  </a:lnTo>
                  <a:lnTo>
                    <a:pt x="258" y="868"/>
                  </a:lnTo>
                  <a:lnTo>
                    <a:pt x="276" y="822"/>
                  </a:lnTo>
                  <a:lnTo>
                    <a:pt x="298" y="776"/>
                  </a:lnTo>
                  <a:lnTo>
                    <a:pt x="320" y="732"/>
                  </a:lnTo>
                  <a:lnTo>
                    <a:pt x="344" y="688"/>
                  </a:lnTo>
                  <a:lnTo>
                    <a:pt x="372" y="646"/>
                  </a:lnTo>
                  <a:lnTo>
                    <a:pt x="400" y="606"/>
                  </a:lnTo>
                  <a:lnTo>
                    <a:pt x="430" y="568"/>
                  </a:lnTo>
                  <a:lnTo>
                    <a:pt x="462" y="530"/>
                  </a:lnTo>
                  <a:lnTo>
                    <a:pt x="496" y="494"/>
                  </a:lnTo>
                  <a:lnTo>
                    <a:pt x="532" y="460"/>
                  </a:lnTo>
                  <a:lnTo>
                    <a:pt x="570" y="428"/>
                  </a:lnTo>
                  <a:lnTo>
                    <a:pt x="608" y="398"/>
                  </a:lnTo>
                  <a:lnTo>
                    <a:pt x="648" y="370"/>
                  </a:lnTo>
                  <a:lnTo>
                    <a:pt x="690" y="342"/>
                  </a:lnTo>
                  <a:lnTo>
                    <a:pt x="734" y="318"/>
                  </a:lnTo>
                  <a:lnTo>
                    <a:pt x="778" y="296"/>
                  </a:lnTo>
                  <a:lnTo>
                    <a:pt x="824" y="274"/>
                  </a:lnTo>
                  <a:lnTo>
                    <a:pt x="870" y="256"/>
                  </a:lnTo>
                  <a:lnTo>
                    <a:pt x="918" y="240"/>
                  </a:lnTo>
                  <a:lnTo>
                    <a:pt x="966" y="226"/>
                  </a:lnTo>
                  <a:lnTo>
                    <a:pt x="1016" y="214"/>
                  </a:lnTo>
                  <a:lnTo>
                    <a:pt x="1066" y="206"/>
                  </a:lnTo>
                  <a:lnTo>
                    <a:pt x="1118" y="200"/>
                  </a:lnTo>
                  <a:lnTo>
                    <a:pt x="1170" y="196"/>
                  </a:lnTo>
                  <a:lnTo>
                    <a:pt x="1224" y="194"/>
                  </a:lnTo>
                  <a:lnTo>
                    <a:pt x="1276" y="196"/>
                  </a:lnTo>
                  <a:lnTo>
                    <a:pt x="1328" y="200"/>
                  </a:lnTo>
                  <a:lnTo>
                    <a:pt x="1380" y="206"/>
                  </a:lnTo>
                  <a:lnTo>
                    <a:pt x="1430" y="214"/>
                  </a:lnTo>
                  <a:lnTo>
                    <a:pt x="1480" y="226"/>
                  </a:lnTo>
                  <a:lnTo>
                    <a:pt x="1528" y="240"/>
                  </a:lnTo>
                  <a:lnTo>
                    <a:pt x="1576" y="256"/>
                  </a:lnTo>
                  <a:lnTo>
                    <a:pt x="1622" y="274"/>
                  </a:lnTo>
                  <a:lnTo>
                    <a:pt x="1668" y="296"/>
                  </a:lnTo>
                  <a:lnTo>
                    <a:pt x="1712" y="318"/>
                  </a:lnTo>
                  <a:lnTo>
                    <a:pt x="1756" y="342"/>
                  </a:lnTo>
                  <a:lnTo>
                    <a:pt x="1798" y="370"/>
                  </a:lnTo>
                  <a:lnTo>
                    <a:pt x="1838" y="398"/>
                  </a:lnTo>
                  <a:lnTo>
                    <a:pt x="1876" y="428"/>
                  </a:lnTo>
                  <a:lnTo>
                    <a:pt x="1914" y="460"/>
                  </a:lnTo>
                  <a:lnTo>
                    <a:pt x="1950" y="494"/>
                  </a:lnTo>
                  <a:lnTo>
                    <a:pt x="1984" y="530"/>
                  </a:lnTo>
                  <a:lnTo>
                    <a:pt x="2016" y="568"/>
                  </a:lnTo>
                  <a:lnTo>
                    <a:pt x="2046" y="606"/>
                  </a:lnTo>
                  <a:lnTo>
                    <a:pt x="2074" y="646"/>
                  </a:lnTo>
                  <a:lnTo>
                    <a:pt x="2102" y="688"/>
                  </a:lnTo>
                  <a:lnTo>
                    <a:pt x="2126" y="732"/>
                  </a:lnTo>
                  <a:lnTo>
                    <a:pt x="2148" y="776"/>
                  </a:lnTo>
                  <a:lnTo>
                    <a:pt x="2170" y="822"/>
                  </a:lnTo>
                  <a:lnTo>
                    <a:pt x="2188" y="868"/>
                  </a:lnTo>
                  <a:lnTo>
                    <a:pt x="2204" y="916"/>
                  </a:lnTo>
                  <a:lnTo>
                    <a:pt x="2218" y="964"/>
                  </a:lnTo>
                  <a:lnTo>
                    <a:pt x="2230" y="1014"/>
                  </a:lnTo>
                  <a:lnTo>
                    <a:pt x="2238" y="1064"/>
                  </a:lnTo>
                  <a:lnTo>
                    <a:pt x="2244" y="1116"/>
                  </a:lnTo>
                  <a:lnTo>
                    <a:pt x="2248" y="1168"/>
                  </a:lnTo>
                  <a:lnTo>
                    <a:pt x="2250" y="1222"/>
                  </a:lnTo>
                  <a:lnTo>
                    <a:pt x="2248" y="1274"/>
                  </a:lnTo>
                  <a:lnTo>
                    <a:pt x="2244" y="1326"/>
                  </a:lnTo>
                  <a:lnTo>
                    <a:pt x="2238" y="1378"/>
                  </a:lnTo>
                  <a:lnTo>
                    <a:pt x="2230" y="1428"/>
                  </a:lnTo>
                  <a:lnTo>
                    <a:pt x="2218" y="1478"/>
                  </a:lnTo>
                  <a:lnTo>
                    <a:pt x="2204" y="1526"/>
                  </a:lnTo>
                  <a:lnTo>
                    <a:pt x="2188" y="1574"/>
                  </a:lnTo>
                  <a:lnTo>
                    <a:pt x="2170" y="1622"/>
                  </a:lnTo>
                  <a:lnTo>
                    <a:pt x="2148" y="1666"/>
                  </a:lnTo>
                  <a:lnTo>
                    <a:pt x="2126" y="1710"/>
                  </a:lnTo>
                  <a:lnTo>
                    <a:pt x="2102" y="1754"/>
                  </a:lnTo>
                  <a:lnTo>
                    <a:pt x="2074" y="1796"/>
                  </a:lnTo>
                  <a:lnTo>
                    <a:pt x="2046" y="1836"/>
                  </a:lnTo>
                  <a:lnTo>
                    <a:pt x="2016" y="1874"/>
                  </a:lnTo>
                  <a:lnTo>
                    <a:pt x="1984" y="1912"/>
                  </a:lnTo>
                  <a:lnTo>
                    <a:pt x="1950" y="1948"/>
                  </a:lnTo>
                  <a:lnTo>
                    <a:pt x="1914" y="1982"/>
                  </a:lnTo>
                  <a:lnTo>
                    <a:pt x="1876" y="2014"/>
                  </a:lnTo>
                  <a:lnTo>
                    <a:pt x="1838" y="2044"/>
                  </a:lnTo>
                  <a:lnTo>
                    <a:pt x="1798" y="2074"/>
                  </a:lnTo>
                  <a:lnTo>
                    <a:pt x="1756" y="2100"/>
                  </a:lnTo>
                  <a:lnTo>
                    <a:pt x="1712" y="2124"/>
                  </a:lnTo>
                  <a:lnTo>
                    <a:pt x="1668" y="2148"/>
                  </a:lnTo>
                  <a:lnTo>
                    <a:pt x="1622" y="2168"/>
                  </a:lnTo>
                  <a:lnTo>
                    <a:pt x="1576" y="2186"/>
                  </a:lnTo>
                  <a:lnTo>
                    <a:pt x="1528" y="2202"/>
                  </a:lnTo>
                  <a:lnTo>
                    <a:pt x="1480" y="2216"/>
                  </a:lnTo>
                  <a:lnTo>
                    <a:pt x="1430" y="2228"/>
                  </a:lnTo>
                  <a:lnTo>
                    <a:pt x="1380" y="2236"/>
                  </a:lnTo>
                  <a:lnTo>
                    <a:pt x="1328" y="2244"/>
                  </a:lnTo>
                  <a:lnTo>
                    <a:pt x="1276" y="2248"/>
                  </a:lnTo>
                  <a:lnTo>
                    <a:pt x="1224" y="2248"/>
                  </a:lnTo>
                  <a:lnTo>
                    <a:pt x="1170" y="2248"/>
                  </a:lnTo>
                  <a:lnTo>
                    <a:pt x="1118" y="2244"/>
                  </a:lnTo>
                  <a:lnTo>
                    <a:pt x="1066" y="2236"/>
                  </a:lnTo>
                  <a:lnTo>
                    <a:pt x="1016" y="2228"/>
                  </a:lnTo>
                  <a:lnTo>
                    <a:pt x="966" y="2216"/>
                  </a:lnTo>
                  <a:lnTo>
                    <a:pt x="918" y="2202"/>
                  </a:lnTo>
                  <a:lnTo>
                    <a:pt x="870" y="2186"/>
                  </a:lnTo>
                  <a:lnTo>
                    <a:pt x="824" y="2168"/>
                  </a:lnTo>
                  <a:lnTo>
                    <a:pt x="778" y="2148"/>
                  </a:lnTo>
                  <a:lnTo>
                    <a:pt x="734" y="2124"/>
                  </a:lnTo>
                  <a:lnTo>
                    <a:pt x="690" y="2100"/>
                  </a:lnTo>
                  <a:lnTo>
                    <a:pt x="648" y="2074"/>
                  </a:lnTo>
                  <a:lnTo>
                    <a:pt x="608" y="2044"/>
                  </a:lnTo>
                  <a:lnTo>
                    <a:pt x="570" y="2014"/>
                  </a:lnTo>
                  <a:lnTo>
                    <a:pt x="532" y="1982"/>
                  </a:lnTo>
                  <a:lnTo>
                    <a:pt x="496" y="1948"/>
                  </a:lnTo>
                  <a:lnTo>
                    <a:pt x="462" y="1912"/>
                  </a:lnTo>
                  <a:lnTo>
                    <a:pt x="430" y="1874"/>
                  </a:lnTo>
                  <a:lnTo>
                    <a:pt x="400" y="1836"/>
                  </a:lnTo>
                  <a:lnTo>
                    <a:pt x="372" y="1796"/>
                  </a:lnTo>
                  <a:lnTo>
                    <a:pt x="344" y="1754"/>
                  </a:lnTo>
                  <a:lnTo>
                    <a:pt x="320" y="1710"/>
                  </a:lnTo>
                  <a:lnTo>
                    <a:pt x="298" y="1666"/>
                  </a:lnTo>
                  <a:lnTo>
                    <a:pt x="276" y="1622"/>
                  </a:lnTo>
                  <a:lnTo>
                    <a:pt x="258" y="1574"/>
                  </a:lnTo>
                  <a:lnTo>
                    <a:pt x="242" y="1526"/>
                  </a:lnTo>
                  <a:lnTo>
                    <a:pt x="228" y="1478"/>
                  </a:lnTo>
                  <a:lnTo>
                    <a:pt x="216" y="1428"/>
                  </a:lnTo>
                  <a:lnTo>
                    <a:pt x="208" y="1378"/>
                  </a:lnTo>
                  <a:lnTo>
                    <a:pt x="202" y="1326"/>
                  </a:lnTo>
                  <a:lnTo>
                    <a:pt x="198" y="1274"/>
                  </a:lnTo>
                  <a:lnTo>
                    <a:pt x="196" y="1222"/>
                  </a:lnTo>
                  <a:close/>
                  <a:moveTo>
                    <a:pt x="1226" y="0"/>
                  </a:moveTo>
                  <a:lnTo>
                    <a:pt x="1226" y="0"/>
                  </a:lnTo>
                  <a:lnTo>
                    <a:pt x="1162" y="2"/>
                  </a:lnTo>
                  <a:lnTo>
                    <a:pt x="1100" y="8"/>
                  </a:lnTo>
                  <a:lnTo>
                    <a:pt x="1040" y="14"/>
                  </a:lnTo>
                  <a:lnTo>
                    <a:pt x="978" y="26"/>
                  </a:lnTo>
                  <a:lnTo>
                    <a:pt x="920" y="40"/>
                  </a:lnTo>
                  <a:lnTo>
                    <a:pt x="862" y="56"/>
                  </a:lnTo>
                  <a:lnTo>
                    <a:pt x="804" y="76"/>
                  </a:lnTo>
                  <a:lnTo>
                    <a:pt x="748" y="98"/>
                  </a:lnTo>
                  <a:lnTo>
                    <a:pt x="694" y="122"/>
                  </a:lnTo>
                  <a:lnTo>
                    <a:pt x="642" y="148"/>
                  </a:lnTo>
                  <a:lnTo>
                    <a:pt x="590" y="178"/>
                  </a:lnTo>
                  <a:lnTo>
                    <a:pt x="540" y="210"/>
                  </a:lnTo>
                  <a:lnTo>
                    <a:pt x="492" y="244"/>
                  </a:lnTo>
                  <a:lnTo>
                    <a:pt x="446" y="280"/>
                  </a:lnTo>
                  <a:lnTo>
                    <a:pt x="402" y="320"/>
                  </a:lnTo>
                  <a:lnTo>
                    <a:pt x="360" y="360"/>
                  </a:lnTo>
                  <a:lnTo>
                    <a:pt x="318" y="402"/>
                  </a:lnTo>
                  <a:lnTo>
                    <a:pt x="280" y="446"/>
                  </a:lnTo>
                  <a:lnTo>
                    <a:pt x="244" y="492"/>
                  </a:lnTo>
                  <a:lnTo>
                    <a:pt x="210" y="540"/>
                  </a:lnTo>
                  <a:lnTo>
                    <a:pt x="178" y="590"/>
                  </a:lnTo>
                  <a:lnTo>
                    <a:pt x="148" y="642"/>
                  </a:lnTo>
                  <a:lnTo>
                    <a:pt x="122" y="694"/>
                  </a:lnTo>
                  <a:lnTo>
                    <a:pt x="98" y="748"/>
                  </a:lnTo>
                  <a:lnTo>
                    <a:pt x="76" y="804"/>
                  </a:lnTo>
                  <a:lnTo>
                    <a:pt x="56" y="862"/>
                  </a:lnTo>
                  <a:lnTo>
                    <a:pt x="40" y="920"/>
                  </a:lnTo>
                  <a:lnTo>
                    <a:pt x="26" y="978"/>
                  </a:lnTo>
                  <a:lnTo>
                    <a:pt x="14" y="1040"/>
                  </a:lnTo>
                  <a:lnTo>
                    <a:pt x="8" y="1100"/>
                  </a:lnTo>
                  <a:lnTo>
                    <a:pt x="2" y="1162"/>
                  </a:lnTo>
                  <a:lnTo>
                    <a:pt x="0" y="1226"/>
                  </a:lnTo>
                  <a:lnTo>
                    <a:pt x="2" y="1288"/>
                  </a:lnTo>
                  <a:lnTo>
                    <a:pt x="8" y="1350"/>
                  </a:lnTo>
                  <a:lnTo>
                    <a:pt x="14" y="1412"/>
                  </a:lnTo>
                  <a:lnTo>
                    <a:pt x="26" y="1472"/>
                  </a:lnTo>
                  <a:lnTo>
                    <a:pt x="40" y="1532"/>
                  </a:lnTo>
                  <a:lnTo>
                    <a:pt x="56" y="1590"/>
                  </a:lnTo>
                  <a:lnTo>
                    <a:pt x="76" y="1646"/>
                  </a:lnTo>
                  <a:lnTo>
                    <a:pt x="98" y="1702"/>
                  </a:lnTo>
                  <a:lnTo>
                    <a:pt x="122" y="1756"/>
                  </a:lnTo>
                  <a:lnTo>
                    <a:pt x="148" y="1810"/>
                  </a:lnTo>
                  <a:lnTo>
                    <a:pt x="178" y="1860"/>
                  </a:lnTo>
                  <a:lnTo>
                    <a:pt x="210" y="1910"/>
                  </a:lnTo>
                  <a:lnTo>
                    <a:pt x="244" y="1958"/>
                  </a:lnTo>
                  <a:lnTo>
                    <a:pt x="280" y="2004"/>
                  </a:lnTo>
                  <a:lnTo>
                    <a:pt x="318" y="2050"/>
                  </a:lnTo>
                  <a:lnTo>
                    <a:pt x="360" y="2092"/>
                  </a:lnTo>
                  <a:lnTo>
                    <a:pt x="402" y="2132"/>
                  </a:lnTo>
                  <a:lnTo>
                    <a:pt x="446" y="2170"/>
                  </a:lnTo>
                  <a:lnTo>
                    <a:pt x="492" y="2208"/>
                  </a:lnTo>
                  <a:lnTo>
                    <a:pt x="540" y="2242"/>
                  </a:lnTo>
                  <a:lnTo>
                    <a:pt x="590" y="2274"/>
                  </a:lnTo>
                  <a:lnTo>
                    <a:pt x="642" y="2302"/>
                  </a:lnTo>
                  <a:lnTo>
                    <a:pt x="694" y="2330"/>
                  </a:lnTo>
                  <a:lnTo>
                    <a:pt x="748" y="2354"/>
                  </a:lnTo>
                  <a:lnTo>
                    <a:pt x="804" y="2376"/>
                  </a:lnTo>
                  <a:lnTo>
                    <a:pt x="862" y="2396"/>
                  </a:lnTo>
                  <a:lnTo>
                    <a:pt x="920" y="2412"/>
                  </a:lnTo>
                  <a:lnTo>
                    <a:pt x="978" y="2426"/>
                  </a:lnTo>
                  <a:lnTo>
                    <a:pt x="1040" y="2436"/>
                  </a:lnTo>
                  <a:lnTo>
                    <a:pt x="1100" y="2444"/>
                  </a:lnTo>
                  <a:lnTo>
                    <a:pt x="1162" y="2448"/>
                  </a:lnTo>
                  <a:lnTo>
                    <a:pt x="1226" y="2450"/>
                  </a:lnTo>
                  <a:lnTo>
                    <a:pt x="1288" y="2448"/>
                  </a:lnTo>
                  <a:lnTo>
                    <a:pt x="1350" y="2444"/>
                  </a:lnTo>
                  <a:lnTo>
                    <a:pt x="1412" y="2436"/>
                  </a:lnTo>
                  <a:lnTo>
                    <a:pt x="1472" y="2426"/>
                  </a:lnTo>
                  <a:lnTo>
                    <a:pt x="1532" y="2412"/>
                  </a:lnTo>
                  <a:lnTo>
                    <a:pt x="1590" y="2396"/>
                  </a:lnTo>
                  <a:lnTo>
                    <a:pt x="1646" y="2376"/>
                  </a:lnTo>
                  <a:lnTo>
                    <a:pt x="1702" y="2354"/>
                  </a:lnTo>
                  <a:lnTo>
                    <a:pt x="1756" y="2330"/>
                  </a:lnTo>
                  <a:lnTo>
                    <a:pt x="1810" y="2302"/>
                  </a:lnTo>
                  <a:lnTo>
                    <a:pt x="1860" y="2274"/>
                  </a:lnTo>
                  <a:lnTo>
                    <a:pt x="1910" y="2242"/>
                  </a:lnTo>
                  <a:lnTo>
                    <a:pt x="1958" y="2208"/>
                  </a:lnTo>
                  <a:lnTo>
                    <a:pt x="2004" y="2170"/>
                  </a:lnTo>
                  <a:lnTo>
                    <a:pt x="2048" y="2132"/>
                  </a:lnTo>
                  <a:lnTo>
                    <a:pt x="2092" y="2092"/>
                  </a:lnTo>
                  <a:lnTo>
                    <a:pt x="2132" y="2050"/>
                  </a:lnTo>
                  <a:lnTo>
                    <a:pt x="2170" y="2004"/>
                  </a:lnTo>
                  <a:lnTo>
                    <a:pt x="2206" y="1958"/>
                  </a:lnTo>
                  <a:lnTo>
                    <a:pt x="2242" y="1910"/>
                  </a:lnTo>
                  <a:lnTo>
                    <a:pt x="2272" y="1860"/>
                  </a:lnTo>
                  <a:lnTo>
                    <a:pt x="2302" y="1810"/>
                  </a:lnTo>
                  <a:lnTo>
                    <a:pt x="2330" y="1756"/>
                  </a:lnTo>
                  <a:lnTo>
                    <a:pt x="2354" y="1702"/>
                  </a:lnTo>
                  <a:lnTo>
                    <a:pt x="2376" y="1646"/>
                  </a:lnTo>
                  <a:lnTo>
                    <a:pt x="2396" y="1590"/>
                  </a:lnTo>
                  <a:lnTo>
                    <a:pt x="2412" y="1532"/>
                  </a:lnTo>
                  <a:lnTo>
                    <a:pt x="2426" y="1472"/>
                  </a:lnTo>
                  <a:lnTo>
                    <a:pt x="2436" y="1412"/>
                  </a:lnTo>
                  <a:lnTo>
                    <a:pt x="2444" y="1350"/>
                  </a:lnTo>
                  <a:lnTo>
                    <a:pt x="2448" y="1288"/>
                  </a:lnTo>
                  <a:lnTo>
                    <a:pt x="2450" y="1226"/>
                  </a:lnTo>
                  <a:lnTo>
                    <a:pt x="2448" y="1162"/>
                  </a:lnTo>
                  <a:lnTo>
                    <a:pt x="2444" y="1100"/>
                  </a:lnTo>
                  <a:lnTo>
                    <a:pt x="2436" y="1040"/>
                  </a:lnTo>
                  <a:lnTo>
                    <a:pt x="2426" y="978"/>
                  </a:lnTo>
                  <a:lnTo>
                    <a:pt x="2412" y="920"/>
                  </a:lnTo>
                  <a:lnTo>
                    <a:pt x="2396" y="862"/>
                  </a:lnTo>
                  <a:lnTo>
                    <a:pt x="2376" y="804"/>
                  </a:lnTo>
                  <a:lnTo>
                    <a:pt x="2354" y="748"/>
                  </a:lnTo>
                  <a:lnTo>
                    <a:pt x="2330" y="694"/>
                  </a:lnTo>
                  <a:lnTo>
                    <a:pt x="2302" y="642"/>
                  </a:lnTo>
                  <a:lnTo>
                    <a:pt x="2272" y="590"/>
                  </a:lnTo>
                  <a:lnTo>
                    <a:pt x="2242" y="540"/>
                  </a:lnTo>
                  <a:lnTo>
                    <a:pt x="2206" y="492"/>
                  </a:lnTo>
                  <a:lnTo>
                    <a:pt x="2170" y="446"/>
                  </a:lnTo>
                  <a:lnTo>
                    <a:pt x="2132" y="402"/>
                  </a:lnTo>
                  <a:lnTo>
                    <a:pt x="2092" y="360"/>
                  </a:lnTo>
                  <a:lnTo>
                    <a:pt x="2048" y="320"/>
                  </a:lnTo>
                  <a:lnTo>
                    <a:pt x="2004" y="280"/>
                  </a:lnTo>
                  <a:lnTo>
                    <a:pt x="1958" y="244"/>
                  </a:lnTo>
                  <a:lnTo>
                    <a:pt x="1910" y="210"/>
                  </a:lnTo>
                  <a:lnTo>
                    <a:pt x="1860" y="178"/>
                  </a:lnTo>
                  <a:lnTo>
                    <a:pt x="1810" y="148"/>
                  </a:lnTo>
                  <a:lnTo>
                    <a:pt x="1756" y="122"/>
                  </a:lnTo>
                  <a:lnTo>
                    <a:pt x="1702" y="98"/>
                  </a:lnTo>
                  <a:lnTo>
                    <a:pt x="1646" y="76"/>
                  </a:lnTo>
                  <a:lnTo>
                    <a:pt x="1590" y="56"/>
                  </a:lnTo>
                  <a:lnTo>
                    <a:pt x="1532" y="40"/>
                  </a:lnTo>
                  <a:lnTo>
                    <a:pt x="1472" y="26"/>
                  </a:lnTo>
                  <a:lnTo>
                    <a:pt x="1412" y="14"/>
                  </a:lnTo>
                  <a:lnTo>
                    <a:pt x="1350" y="8"/>
                  </a:lnTo>
                  <a:lnTo>
                    <a:pt x="1288" y="2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929ABA"/>
              </a:solidFill>
              <a:round/>
            </a:ln>
          </p:spPr>
          <p:txBody>
            <a:bodyPr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14" descr="8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27451" y="1873074"/>
              <a:ext cx="628650" cy="62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5" descr="6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2838" y="3829866"/>
              <a:ext cx="574675" cy="569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4095207" y="2513094"/>
              <a:ext cx="552892" cy="2958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移动化</a:t>
              </a:r>
              <a:endParaRPr lang="zh-CN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2372389" y="4680646"/>
              <a:ext cx="517207" cy="2552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  <a:endParaRPr lang="zh-CN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Picture 29" descr="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5507" y="3914944"/>
              <a:ext cx="679450" cy="67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39" descr="4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903428">
              <a:off x="4127213" y="5738072"/>
              <a:ext cx="576262" cy="569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34335" y="6382204"/>
              <a:ext cx="620648" cy="2552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便捷化</a:t>
              </a:r>
              <a:endParaRPr lang="zh-CN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936" y="2283718"/>
            <a:ext cx="880914" cy="87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7020272" y="2931791"/>
            <a:ext cx="769762" cy="2503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协作化</a:t>
            </a:r>
            <a:endParaRPr lang="zh-CN" altLang="en-US" sz="12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427984" y="1635646"/>
            <a:ext cx="0" cy="432048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076056" y="2715766"/>
            <a:ext cx="1296144" cy="0"/>
          </a:xfrm>
          <a:prstGeom prst="line">
            <a:avLst/>
          </a:prstGeom>
          <a:ln w="63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427984" y="3435846"/>
            <a:ext cx="0" cy="432048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483768" y="2715766"/>
            <a:ext cx="1296144" cy="0"/>
          </a:xfrm>
          <a:prstGeom prst="line">
            <a:avLst/>
          </a:prstGeom>
          <a:ln w="63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1560" y="3723879"/>
            <a:ext cx="1872208" cy="11521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83568" y="3795887"/>
            <a:ext cx="1728192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11560" y="4227934"/>
            <a:ext cx="201622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物料收发自动清点匹配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物料出库控制先进先出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实现业务的自动化、智能化处理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3568" y="382446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智能校验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60232" y="3651871"/>
            <a:ext cx="2160240" cy="11521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732240" y="3723878"/>
            <a:ext cx="2016224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660232" y="4155926"/>
            <a:ext cx="2160240" cy="66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服务器安装部署，快捷方便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对无线网络无特殊要求，有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异地业务处理支持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7314" y="3766617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便捷操作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60232" y="555526"/>
            <a:ext cx="2160240" cy="11521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732240" y="627534"/>
            <a:ext cx="2016224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6660232" y="1059582"/>
            <a:ext cx="23397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支持供应商打印二维码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支持按客户方案打印二维码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系统进行无缝对接，无障碍协作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32240" y="62753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协同流程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金蝶蓝">
      <a:dk1>
        <a:srgbClr val="262626"/>
      </a:dk1>
      <a:lt1>
        <a:srgbClr val="FFFFFF"/>
      </a:lt1>
      <a:dk2>
        <a:srgbClr val="005BAC"/>
      </a:dk2>
      <a:lt2>
        <a:srgbClr val="D8D8D8"/>
      </a:lt2>
      <a:accent1>
        <a:srgbClr val="005BAC"/>
      </a:accent1>
      <a:accent2>
        <a:srgbClr val="13AE67"/>
      </a:accent2>
      <a:accent3>
        <a:srgbClr val="F08300"/>
      </a:accent3>
      <a:accent4>
        <a:srgbClr val="00B9EF"/>
      </a:accent4>
      <a:accent5>
        <a:srgbClr val="4C4948"/>
      </a:accent5>
      <a:accent6>
        <a:srgbClr val="FFFFFF"/>
      </a:accent6>
      <a:hlink>
        <a:srgbClr val="F08300"/>
      </a:hlink>
      <a:folHlink>
        <a:srgbClr val="4C4948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5019</Words>
  <Application>WPS 演示</Application>
  <PresentationFormat>全屏显示(16:9)</PresentationFormat>
  <Paragraphs>933</Paragraphs>
  <Slides>45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Arial</vt:lpstr>
      <vt:lpstr>Arial Black</vt:lpstr>
      <vt:lpstr>黑体</vt:lpstr>
      <vt:lpstr>Goudy Old Style</vt:lpstr>
      <vt:lpstr>Helvetica Neue UltraLight</vt:lpstr>
      <vt:lpstr>Arial Narrow</vt:lpstr>
      <vt:lpstr>Microsoft YaHei Bold</vt:lpstr>
      <vt:lpstr>Thonburi</vt:lpstr>
      <vt:lpstr>Microsoft YaHei Bold</vt:lpstr>
      <vt:lpstr>Helvetica Neue</vt:lpstr>
      <vt:lpstr>Wingdings</vt:lpstr>
      <vt:lpstr>Helvetica Neue UltraLight</vt:lpstr>
      <vt:lpstr>Thonburi</vt:lpstr>
      <vt:lpstr>方正姚体</vt:lpstr>
      <vt:lpstr>华文行楷</vt:lpstr>
      <vt:lpstr>华文楷体</vt:lpstr>
      <vt:lpstr>楷体</vt:lpstr>
      <vt:lpstr>华文隶书</vt:lpstr>
      <vt:lpstr>Microsoft JhengHei UI</vt:lpstr>
      <vt:lpstr>Arial Unicode MS</vt:lpstr>
      <vt:lpstr>楷体_GB2312</vt:lpstr>
      <vt:lpstr>Segoe Print</vt:lpstr>
      <vt:lpstr>Microsoft JhengHei</vt:lpstr>
      <vt:lpstr>新宋体</vt:lpstr>
      <vt:lpstr>Calibri</vt:lpstr>
      <vt:lpstr>Office 主题</vt:lpstr>
      <vt:lpstr>blank</vt:lpstr>
      <vt:lpstr>1_Office 主题</vt:lpstr>
      <vt:lpstr>                 	金蝶二维码整体应用方案（PDA安卓版） </vt:lpstr>
      <vt:lpstr>提纲</vt:lpstr>
      <vt:lpstr>序言</vt:lpstr>
      <vt:lpstr>软、硬件支持</vt:lpstr>
      <vt:lpstr>提纲</vt:lpstr>
      <vt:lpstr>解决方案-二维码图例</vt:lpstr>
      <vt:lpstr>解决方案—整体框架</vt:lpstr>
      <vt:lpstr>二维码应用整体解决方案</vt:lpstr>
      <vt:lpstr>解决方案-二维码整体优势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新增模块-二维码管理</vt:lpstr>
      <vt:lpstr>基础设置-二维码方案</vt:lpstr>
      <vt:lpstr>基础设置-PDA扫描界面设置</vt:lpstr>
      <vt:lpstr>提纲</vt:lpstr>
      <vt:lpstr>基础设置-PDA说明</vt:lpstr>
      <vt:lpstr>基础设置-PDA登录</vt:lpstr>
      <vt:lpstr>基础设置-PDA主功能</vt:lpstr>
      <vt:lpstr>提纲</vt:lpstr>
      <vt:lpstr>采购业务流程（供应商打印二维码）</vt:lpstr>
      <vt:lpstr>采购业务角色分析</vt:lpstr>
      <vt:lpstr>采购业务流程（企业自己打印二维码_物料免检）</vt:lpstr>
      <vt:lpstr>采购应用-外购入库</vt:lpstr>
      <vt:lpstr>采购应用-采购订单下推外购入库</vt:lpstr>
      <vt:lpstr>销售应用--销售订单下推销售出库</vt:lpstr>
      <vt:lpstr>仓库应用-产成品入库</vt:lpstr>
      <vt:lpstr>提纲</vt:lpstr>
      <vt:lpstr>生产应用-待领料列表</vt:lpstr>
      <vt:lpstr>PowerPoint 演示文稿</vt:lpstr>
      <vt:lpstr>销售业务角色分析</vt:lpstr>
      <vt:lpstr>销售应用-销售订单下推销售出库</vt:lpstr>
      <vt:lpstr>销售应用-销售出库</vt:lpstr>
      <vt:lpstr>提纲</vt:lpstr>
      <vt:lpstr>盘点调拨业务角色分析</vt:lpstr>
      <vt:lpstr>盘点</vt:lpstr>
      <vt:lpstr>调拨-调拨方式</vt:lpstr>
      <vt:lpstr>提纲</vt:lpstr>
      <vt:lpstr>质量追溯</vt:lpstr>
      <vt:lpstr>PowerPoint 演示文稿</vt:lpstr>
    </vt:vector>
  </TitlesOfParts>
  <Company>市场部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金蝶国际软件集团介绍</dc:title>
  <dc:creator>Kingdee</dc:creator>
  <cp:lastModifiedBy>jq</cp:lastModifiedBy>
  <cp:revision>1865</cp:revision>
  <dcterms:created xsi:type="dcterms:W3CDTF">2005-02-25T05:47:00Z</dcterms:created>
  <dcterms:modified xsi:type="dcterms:W3CDTF">2018-04-23T02:05:53Z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